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8"/>
  </p:notesMasterIdLst>
  <p:sldIdLst>
    <p:sldId id="258" r:id="rId2"/>
    <p:sldId id="259" r:id="rId3"/>
    <p:sldId id="260" r:id="rId4"/>
    <p:sldId id="281" r:id="rId5"/>
    <p:sldId id="282" r:id="rId6"/>
    <p:sldId id="283" r:id="rId7"/>
    <p:sldId id="284" r:id="rId8"/>
    <p:sldId id="261" r:id="rId9"/>
    <p:sldId id="262" r:id="rId10"/>
    <p:sldId id="285" r:id="rId11"/>
    <p:sldId id="286" r:id="rId12"/>
    <p:sldId id="287" r:id="rId13"/>
    <p:sldId id="288" r:id="rId14"/>
    <p:sldId id="263" r:id="rId15"/>
    <p:sldId id="291" r:id="rId16"/>
    <p:sldId id="292" r:id="rId17"/>
    <p:sldId id="293" r:id="rId18"/>
    <p:sldId id="294" r:id="rId19"/>
    <p:sldId id="295" r:id="rId20"/>
    <p:sldId id="296" r:id="rId21"/>
    <p:sldId id="297" r:id="rId22"/>
    <p:sldId id="298" r:id="rId23"/>
    <p:sldId id="299" r:id="rId24"/>
    <p:sldId id="300" r:id="rId25"/>
    <p:sldId id="289" r:id="rId26"/>
    <p:sldId id="267" r:id="rId27"/>
    <p:sldId id="301" r:id="rId28"/>
    <p:sldId id="302" r:id="rId29"/>
    <p:sldId id="303" r:id="rId30"/>
    <p:sldId id="304" r:id="rId31"/>
    <p:sldId id="268" r:id="rId32"/>
    <p:sldId id="305" r:id="rId33"/>
    <p:sldId id="306" r:id="rId34"/>
    <p:sldId id="307" r:id="rId35"/>
    <p:sldId id="270" r:id="rId36"/>
    <p:sldId id="271" r:id="rId37"/>
    <p:sldId id="272" r:id="rId38"/>
    <p:sldId id="273" r:id="rId39"/>
    <p:sldId id="314" r:id="rId40"/>
    <p:sldId id="315" r:id="rId41"/>
    <p:sldId id="316" r:id="rId42"/>
    <p:sldId id="274" r:id="rId43"/>
    <p:sldId id="317" r:id="rId44"/>
    <p:sldId id="319" r:id="rId45"/>
    <p:sldId id="320" r:id="rId46"/>
    <p:sldId id="318" r:id="rId47"/>
    <p:sldId id="321" r:id="rId48"/>
    <p:sldId id="275" r:id="rId49"/>
    <p:sldId id="322" r:id="rId50"/>
    <p:sldId id="276" r:id="rId51"/>
    <p:sldId id="323" r:id="rId52"/>
    <p:sldId id="324" r:id="rId53"/>
    <p:sldId id="325" r:id="rId54"/>
    <p:sldId id="326" r:id="rId55"/>
    <p:sldId id="327" r:id="rId56"/>
    <p:sldId id="309" r:id="rId57"/>
    <p:sldId id="310" r:id="rId58"/>
    <p:sldId id="329" r:id="rId59"/>
    <p:sldId id="328" r:id="rId60"/>
    <p:sldId id="311" r:id="rId61"/>
    <p:sldId id="312" r:id="rId62"/>
    <p:sldId id="313" r:id="rId63"/>
    <p:sldId id="277" r:id="rId64"/>
    <p:sldId id="279" r:id="rId65"/>
    <p:sldId id="330" r:id="rId66"/>
    <p:sldId id="331"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BA6F"/>
    <a:srgbClr val="286D90"/>
    <a:srgbClr val="C40C20"/>
    <a:srgbClr val="C61E27"/>
    <a:srgbClr val="BC0E20"/>
    <a:srgbClr val="F50202"/>
    <a:srgbClr val="BB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48" autoAdjust="0"/>
    <p:restoredTop sz="76667" autoAdjust="0"/>
  </p:normalViewPr>
  <p:slideViewPr>
    <p:cSldViewPr snapToGrid="0" snapToObjects="1">
      <p:cViewPr varScale="1">
        <p:scale>
          <a:sx n="58" d="100"/>
          <a:sy n="58" d="100"/>
        </p:scale>
        <p:origin x="90" y="78"/>
      </p:cViewPr>
      <p:guideLst>
        <p:guide orient="horz" pos="2160"/>
        <p:guide pos="3840"/>
      </p:guideLst>
    </p:cSldViewPr>
  </p:slideViewPr>
  <p:outlineViewPr>
    <p:cViewPr>
      <p:scale>
        <a:sx n="33" d="100"/>
        <a:sy n="33" d="100"/>
      </p:scale>
      <p:origin x="0" y="318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79" d="100"/>
          <a:sy n="79" d="100"/>
        </p:scale>
        <p:origin x="2340"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A07D7C-AEF9-4BB0-A7CE-8C232B4A3CCC}" type="datetimeFigureOut">
              <a:rPr lang="en-GB" smtClean="0"/>
              <a:t>23/03/2018</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027BE5-EDE0-48D0-A495-EFF55820E730}" type="slidenum">
              <a:rPr lang="en-GB" smtClean="0"/>
              <a:t>‹#›</a:t>
            </a:fld>
            <a:endParaRPr lang="en-GB"/>
          </a:p>
        </p:txBody>
      </p:sp>
    </p:spTree>
    <p:extLst>
      <p:ext uri="{BB962C8B-B14F-4D97-AF65-F5344CB8AC3E}">
        <p14:creationId xmlns:p14="http://schemas.microsoft.com/office/powerpoint/2010/main" val="386052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zero2infinity.space/"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www.jpaerospace.com/"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theverge.com/2017/5/10/14886570/nasa-space-launch-system-rocket-ula-blue-origin-spacex"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logicrc.com/default.aspx?s=c:0,c:D"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logicrc.com/?s=c:0,c:D,c:D050&amp;ItemId=D-ES1755"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modelrockets.co.uk/" TargetMode="External"/><Relationship Id="rId5" Type="http://schemas.openxmlformats.org/officeDocument/2006/relationships/hyperlink" Target="https://www.logicrc.com/?s=c:0,s:a8-3,c:D,c:D111&amp;ItemId=D-ES1781" TargetMode="External"/><Relationship Id="rId4" Type="http://schemas.openxmlformats.org/officeDocument/2006/relationships/hyperlink" Target="https://www.logicrc.com/?s=c:0,s:launch%20pad,c:D,c:D120&amp;ItemId=D-ES2222"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ukra.org.uk/shortsafetycode"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youtube.com/watch?v=cGzzkOBEAto"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statisticshowto.com/how-to-find-the-area-under-a-curve-in-microsoft-excel/"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ordnancesurvey.co.uk/"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www.bing.com/maps"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www.youtube.com/watch?v=KUz0G09TGrI" TargetMode="External"/><Relationship Id="rId2" Type="http://schemas.openxmlformats.org/officeDocument/2006/relationships/slide" Target="../slides/slide53.xml"/><Relationship Id="rId1" Type="http://schemas.openxmlformats.org/officeDocument/2006/relationships/notesMaster" Target="../notesMasters/notesMaster1.xml"/><Relationship Id="rId4" Type="http://schemas.openxmlformats.org/officeDocument/2006/relationships/hyperlink" Target="https://www.youtube.com/watch?v=UvVf1GPjbYc" TargetMode="Externa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nasa.gov/pdf/295793main_Rockets_Wind_Tunnel.pdf"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www.instructables.com/id/Model-Rocket-with-horizontal-HD-video-keychain-ca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blog.growingwithscience.com/wp-content/uploads/2016/09/Assorted-beetles.jpg"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en.wikipedia.org/wiki/Laika"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www.thingiverse.com/thing:8754"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www.ptc.com/en/academic-program/products/free-software"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3" Type="http://schemas.openxmlformats.org/officeDocument/2006/relationships/hyperlink" Target="https://www.arduino.cc/" TargetMode="External"/><Relationship Id="rId2" Type="http://schemas.openxmlformats.org/officeDocument/2006/relationships/slide" Target="../slides/slide62.xml"/><Relationship Id="rId1" Type="http://schemas.openxmlformats.org/officeDocument/2006/relationships/notesMaster" Target="../notesMasters/notesMaster1.xml"/><Relationship Id="rId6" Type="http://schemas.openxmlformats.org/officeDocument/2006/relationships/hyperlink" Target="https://www.data.org.uk/shop-products/crumble-controller-starter-pack-crm-pak/" TargetMode="External"/><Relationship Id="rId5" Type="http://schemas.openxmlformats.org/officeDocument/2006/relationships/hyperlink" Target="http://microbit.org/" TargetMode="External"/><Relationship Id="rId4" Type="http://schemas.openxmlformats.org/officeDocument/2006/relationships/hyperlink" Target="https://www.raspberrypi.org/" TargetMode="External"/></Relationships>
</file>

<file path=ppt/notesSlides/_rels/notesSlide63.xml.rels><?xml version="1.0" encoding="UTF-8" standalone="yes"?>
<Relationships xmlns="http://schemas.openxmlformats.org/package/2006/relationships"><Relationship Id="rId3" Type="http://schemas.openxmlformats.org/officeDocument/2006/relationships/hyperlink" Target="http://www.robotroom.com/Model-Rocket-Launch-Controller.html" TargetMode="External"/><Relationship Id="rId2" Type="http://schemas.openxmlformats.org/officeDocument/2006/relationships/slide" Target="../slides/slide63.xml"/><Relationship Id="rId1" Type="http://schemas.openxmlformats.org/officeDocument/2006/relationships/notesMaster" Target="../notesMasters/notesMaster1.xml"/><Relationship Id="rId4" Type="http://schemas.openxmlformats.org/officeDocument/2006/relationships/hyperlink" Target="https://www.youtube.com/watch?v=qnUfsLCa8h8" TargetMode="External"/></Relationships>
</file>

<file path=ppt/notesSlides/_rels/notesSlide64.xml.rels><?xml version="1.0" encoding="UTF-8" standalone="yes"?>
<Relationships xmlns="http://schemas.openxmlformats.org/package/2006/relationships"><Relationship Id="rId3" Type="http://schemas.openxmlformats.org/officeDocument/2006/relationships/hyperlink" Target="https://www.economist.com/blogs/dailychart/2011/08/space-industry"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s://www.surrey.ac.uk/surrey-space-centre/missions/strand-1"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www.isro.gov.in/launchers/pslv" TargetMode="External"/><Relationship Id="rId2" Type="http://schemas.openxmlformats.org/officeDocument/2006/relationships/slide" Target="../slides/slide66.xml"/><Relationship Id="rId1" Type="http://schemas.openxmlformats.org/officeDocument/2006/relationships/notesMaster" Target="../notesMasters/notesMaster1.xml"/><Relationship Id="rId4" Type="http://schemas.openxmlformats.org/officeDocument/2006/relationships/hyperlink" Target="https://www.theverge.com/2017/2/14/14601938/india-pslv-rocket-launch-satellites-planet-doves"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stesrockets.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materials are aimed at teachers of STEM subjects in secondary schools.</a:t>
            </a:r>
          </a:p>
          <a:p>
            <a:r>
              <a:rPr lang="en-GB" baseline="0" dirty="0"/>
              <a:t>Funding and support was provided by the UK Space Agency.</a:t>
            </a:r>
          </a:p>
          <a:p>
            <a:r>
              <a:rPr lang="en-GB" baseline="0" dirty="0"/>
              <a:t>Development of materials was managed by the Design and Technology Association</a:t>
            </a:r>
          </a:p>
          <a:p>
            <a:endParaRPr lang="en-GB" baseline="0" dirty="0"/>
          </a:p>
          <a:p>
            <a:r>
              <a:rPr lang="en-GB" baseline="0" dirty="0"/>
              <a:t>Image: Sputnik 1, the first artificial Earth satellite launched by The Soviet Union on </a:t>
            </a:r>
            <a:r>
              <a:rPr lang="en-GB" sz="1200" b="0" i="0" kern="1200" dirty="0">
                <a:solidFill>
                  <a:schemeClr val="tx1"/>
                </a:solidFill>
                <a:effectLst/>
                <a:latin typeface="+mn-lt"/>
                <a:ea typeface="+mn-ea"/>
                <a:cs typeface="+mn-cs"/>
              </a:rPr>
              <a:t>Oct. 4, 1957.</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a:t>
            </a:fld>
            <a:endParaRPr lang="en-GB"/>
          </a:p>
        </p:txBody>
      </p:sp>
    </p:spTree>
    <p:extLst>
      <p:ext uri="{BB962C8B-B14F-4D97-AF65-F5344CB8AC3E}">
        <p14:creationId xmlns:p14="http://schemas.microsoft.com/office/powerpoint/2010/main" val="31942326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Due to the huge costs involved, satellite launches were pioneered by governments, with the Soviet Union launching the first artificial Earth satellite called ‘Sputnik’ on 4</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October 1957.</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Since then, many countries have developed satellite launch capabilities often using modified missiles as the starting point.</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More recently, private companies have begun developing commercial satellite launch systems.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countries, companies and organisations with significant satellite launch capability are listed on this slide.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Some of the private companies, including Rocket Lab in New Zealand with their Electron rocket, are in the early stages of development. Others like Falcon have successfully launched many satellites.</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027BE5-EDE0-48D0-A495-EFF55820E730}" type="slidenum">
              <a:rPr lang="en-GB" smtClean="0"/>
              <a:t>10</a:t>
            </a:fld>
            <a:endParaRPr lang="en-GB"/>
          </a:p>
        </p:txBody>
      </p:sp>
    </p:spTree>
    <p:extLst>
      <p:ext uri="{BB962C8B-B14F-4D97-AF65-F5344CB8AC3E}">
        <p14:creationId xmlns:p14="http://schemas.microsoft.com/office/powerpoint/2010/main" val="3362739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Launch from beneath a balloon in the upper atmosphere (40km altitude) removes the need for rocket fuel to lift the rocket from the ground to the height of the balloon.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Propulsion is only needed to lift the payload to orbit and accelerate to orbital velocity. Companies developing balloon launch systems include: Zero2infinity </a:t>
            </a:r>
            <a:r>
              <a:rPr lang="en-GB" sz="1200" kern="1200" dirty="0">
                <a:solidFill>
                  <a:schemeClr val="tx1"/>
                </a:solidFill>
                <a:effectLst/>
                <a:latin typeface="+mn-lt"/>
                <a:ea typeface="+mn-ea"/>
                <a:cs typeface="+mn-cs"/>
                <a:hlinkClick r:id="rId3"/>
              </a:rPr>
              <a:t>http://www.zero2infinity.space/</a:t>
            </a:r>
            <a:r>
              <a:rPr lang="en-GB" sz="1200" kern="1200" dirty="0">
                <a:solidFill>
                  <a:schemeClr val="tx1"/>
                </a:solidFill>
                <a:effectLst/>
                <a:latin typeface="+mn-lt"/>
                <a:ea typeface="+mn-ea"/>
                <a:cs typeface="+mn-cs"/>
              </a:rPr>
              <a:t>  and JP Aerospace </a:t>
            </a:r>
            <a:r>
              <a:rPr lang="en-GB" sz="1200" kern="1200" dirty="0">
                <a:solidFill>
                  <a:schemeClr val="tx1"/>
                </a:solidFill>
                <a:effectLst/>
                <a:latin typeface="+mn-lt"/>
                <a:ea typeface="+mn-ea"/>
                <a:cs typeface="+mn-cs"/>
                <a:hlinkClick r:id="rId4"/>
              </a:rPr>
              <a:t>http://www.jpaerospace.com/</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Pupils can record their research findings in the Excel file </a:t>
            </a:r>
            <a:r>
              <a:rPr lang="en-GB" sz="1200" dirty="0">
                <a:solidFill>
                  <a:schemeClr val="tx1"/>
                </a:solidFill>
                <a:latin typeface="Arial" panose="020B0604020202020204" pitchFamily="34" charset="0"/>
                <a:cs typeface="Arial" panose="020B0604020202020204" pitchFamily="34" charset="0"/>
              </a:rPr>
              <a:t>Satellite launch systems.xlsx</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11</a:t>
            </a:fld>
            <a:endParaRPr lang="en-GB"/>
          </a:p>
        </p:txBody>
      </p:sp>
    </p:spTree>
    <p:extLst>
      <p:ext uri="{BB962C8B-B14F-4D97-AF65-F5344CB8AC3E}">
        <p14:creationId xmlns:p14="http://schemas.microsoft.com/office/powerpoint/2010/main" val="40233171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Similar in approach to balloon launch, air launch carries the launcher to altitude (15km) beneath an aircraft.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Launch from an aircraft also has the advantage of starting at the velocity of the launch aircraft.</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Pupils can record their research findings in the Excel file </a:t>
            </a:r>
            <a:r>
              <a:rPr lang="en-GB" sz="1200" dirty="0">
                <a:solidFill>
                  <a:schemeClr val="tx1"/>
                </a:solidFill>
                <a:latin typeface="Arial" panose="020B0604020202020204" pitchFamily="34" charset="0"/>
                <a:cs typeface="Arial" panose="020B0604020202020204" pitchFamily="34" charset="0"/>
              </a:rPr>
              <a:t>Satellite launch systems.xlsx</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12</a:t>
            </a:fld>
            <a:endParaRPr lang="en-GB"/>
          </a:p>
        </p:txBody>
      </p:sp>
    </p:spTree>
    <p:extLst>
      <p:ext uri="{BB962C8B-B14F-4D97-AF65-F5344CB8AC3E}">
        <p14:creationId xmlns:p14="http://schemas.microsoft.com/office/powerpoint/2010/main" val="10353722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As early as the 1980s Rolls Royce and British Aerospace were developing a single stage to orbit, reusable satellite launch system called HOTOL. </a:t>
            </a:r>
          </a:p>
          <a:p>
            <a:endParaRPr lang="en-GB" sz="1200" kern="1200" dirty="0">
              <a:solidFill>
                <a:schemeClr val="tx1"/>
              </a:solidFill>
              <a:effectLst/>
              <a:latin typeface="+mn-lt"/>
              <a:ea typeface="+mn-ea"/>
              <a:cs typeface="+mn-cs"/>
            </a:endParaRPr>
          </a:p>
          <a:p>
            <a:pPr marL="0" lvl="0" indent="0">
              <a:spcAft>
                <a:spcPts val="600"/>
              </a:spcAft>
              <a:buFont typeface="+mj-lt"/>
              <a:buNone/>
            </a:pPr>
            <a:r>
              <a:rPr lang="en-GB" sz="1200" kern="1200" dirty="0">
                <a:solidFill>
                  <a:schemeClr val="tx1"/>
                </a:solidFill>
                <a:effectLst/>
                <a:latin typeface="+mn-lt"/>
                <a:ea typeface="+mn-ea"/>
                <a:cs typeface="+mn-cs"/>
              </a:rPr>
              <a:t>Based on a revolutionary ‘air breathing’ rocket engine HOTOL would significantly reduce the amount of fuel needed.</a:t>
            </a:r>
          </a:p>
          <a:p>
            <a:pPr marL="0" lvl="0" indent="0">
              <a:spcAft>
                <a:spcPts val="600"/>
              </a:spcAft>
              <a:buFont typeface="+mj-lt"/>
              <a:buNone/>
            </a:pPr>
            <a:r>
              <a:rPr lang="en-GB" sz="1200" kern="1200" dirty="0">
                <a:solidFill>
                  <a:schemeClr val="tx1"/>
                </a:solidFill>
                <a:effectLst/>
                <a:latin typeface="+mn-lt"/>
                <a:ea typeface="+mn-ea"/>
                <a:cs typeface="+mn-cs"/>
              </a:rPr>
              <a:t> </a:t>
            </a:r>
          </a:p>
          <a:p>
            <a:pPr marL="0" lvl="0" indent="0">
              <a:spcAft>
                <a:spcPts val="600"/>
              </a:spcAft>
              <a:buFont typeface="+mj-lt"/>
              <a:buNone/>
            </a:pPr>
            <a:r>
              <a:rPr lang="en-GB" sz="1200" dirty="0">
                <a:effectLst/>
                <a:latin typeface="+mn-lt"/>
                <a:ea typeface="Calibri"/>
                <a:cs typeface="Times New Roman"/>
              </a:rPr>
              <a:t>In groups, use the internet to research the total payload with each of the above systems. If the information is available, list the different types of satellites the system is able to launch.</a:t>
            </a:r>
          </a:p>
          <a:p>
            <a:pPr marL="0" lvl="0" indent="0">
              <a:spcAft>
                <a:spcPts val="600"/>
              </a:spcAft>
              <a:buFont typeface="+mj-lt"/>
              <a:buNone/>
            </a:pPr>
            <a:endParaRPr lang="en-GB" sz="1200" dirty="0">
              <a:effectLst/>
              <a:latin typeface="+mn-lt"/>
              <a:ea typeface="Calibri"/>
              <a:cs typeface="Times New Roman"/>
            </a:endParaRPr>
          </a:p>
          <a:p>
            <a:pPr marL="14605">
              <a:spcAft>
                <a:spcPts val="600"/>
              </a:spcAft>
            </a:pPr>
            <a:r>
              <a:rPr lang="en-GB" sz="1200" dirty="0">
                <a:solidFill>
                  <a:srgbClr val="000000"/>
                </a:solidFill>
                <a:effectLst/>
                <a:latin typeface="+mn-lt"/>
                <a:ea typeface="Calibri"/>
                <a:cs typeface="Times New Roman"/>
              </a:rPr>
              <a:t>Enter the results of your research into the additional tabs in the spreadsheet used for the previous activity in </a:t>
            </a:r>
            <a:r>
              <a:rPr lang="en-GB" sz="1200" b="0" dirty="0">
                <a:solidFill>
                  <a:srgbClr val="000000"/>
                </a:solidFill>
                <a:effectLst/>
                <a:latin typeface="+mn-lt"/>
                <a:ea typeface="Calibri"/>
                <a:cs typeface="Times New Roman"/>
              </a:rPr>
              <a:t>Satellite launch systems.xlsx</a:t>
            </a:r>
          </a:p>
          <a:p>
            <a:endParaRPr lang="en-GB" dirty="0"/>
          </a:p>
          <a:p>
            <a:pPr lvl="0"/>
            <a:r>
              <a:rPr lang="en-GB" sz="1200" kern="1200" dirty="0">
                <a:solidFill>
                  <a:schemeClr val="tx1"/>
                </a:solidFill>
                <a:effectLst/>
                <a:latin typeface="+mn-lt"/>
                <a:ea typeface="+mn-ea"/>
                <a:cs typeface="+mn-cs"/>
              </a:rPr>
              <a:t>In groups, using the results of your research so far, create a presentation outlining the range of satellite launch systems available, focusing on the payload capacity and environmental impact.</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a:t>
            </a:r>
            <a:r>
              <a:rPr lang="en-GB" sz="1200" u="sng" kern="1200" dirty="0">
                <a:solidFill>
                  <a:schemeClr val="tx1"/>
                </a:solidFill>
                <a:effectLst/>
                <a:latin typeface="+mn-lt"/>
                <a:ea typeface="+mn-ea"/>
                <a:cs typeface="+mn-cs"/>
                <a:hlinkClick r:id="rId3"/>
              </a:rPr>
              <a:t>article</a:t>
            </a:r>
            <a:r>
              <a:rPr lang="en-GB" sz="1200" kern="1200" dirty="0">
                <a:solidFill>
                  <a:schemeClr val="tx1"/>
                </a:solidFill>
                <a:effectLst/>
                <a:latin typeface="+mn-lt"/>
                <a:ea typeface="+mn-ea"/>
                <a:cs typeface="+mn-cs"/>
              </a:rPr>
              <a:t> may help pupils with their comparisons of launch systems.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13</a:t>
            </a:fld>
            <a:endParaRPr lang="en-GB"/>
          </a:p>
        </p:txBody>
      </p:sp>
    </p:spTree>
    <p:extLst>
      <p:ext uri="{BB962C8B-B14F-4D97-AF65-F5344CB8AC3E}">
        <p14:creationId xmlns:p14="http://schemas.microsoft.com/office/powerpoint/2010/main" val="138447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Use the link on the slide to find data on the rocket kit and rocket motor you will be using.</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If you are using an alternative supplier, they should be able to supply similar data on their products.  </a:t>
            </a:r>
          </a:p>
          <a:p>
            <a:r>
              <a:rPr lang="en-GB" sz="1200" kern="1200" dirty="0">
                <a:solidFill>
                  <a:schemeClr val="tx1"/>
                </a:solidFill>
                <a:effectLst/>
                <a:latin typeface="+mn-lt"/>
                <a:ea typeface="+mn-ea"/>
                <a:cs typeface="+mn-cs"/>
              </a:rPr>
              <a:t>The UK supplier for Estes products is </a:t>
            </a:r>
            <a:r>
              <a:rPr lang="en-GB" sz="1200" kern="1200" dirty="0" err="1">
                <a:solidFill>
                  <a:schemeClr val="tx1"/>
                </a:solidFill>
                <a:effectLst/>
                <a:latin typeface="+mn-lt"/>
                <a:ea typeface="+mn-ea"/>
                <a:cs typeface="+mn-cs"/>
              </a:rPr>
              <a:t>LogicRC</a:t>
            </a:r>
            <a:r>
              <a:rPr lang="en-GB" sz="1200" kern="1200" dirty="0">
                <a:solidFill>
                  <a:schemeClr val="tx1"/>
                </a:solidFill>
                <a:effectLst/>
                <a:latin typeface="+mn-lt"/>
                <a:ea typeface="+mn-ea"/>
                <a:cs typeface="+mn-cs"/>
              </a:rPr>
              <a:t>: </a:t>
            </a:r>
            <a:r>
              <a:rPr lang="en-GB" dirty="0">
                <a:hlinkClick r:id="rId3"/>
              </a:rPr>
              <a:t>https://www.logicrc.com/default.aspx?s=c:0,c:D</a:t>
            </a:r>
            <a:r>
              <a:rPr lang="en-GB" dirty="0"/>
              <a:t> </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information you are searching for is: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Mass of the complete rocket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Average force from rocket motor</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Duration of rocket motor thrust</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Before and during the build, your group records the information listed in the next section. </a:t>
            </a:r>
          </a:p>
          <a:p>
            <a:r>
              <a:rPr lang="en-GB" sz="1200" kern="1200" dirty="0">
                <a:solidFill>
                  <a:schemeClr val="tx1"/>
                </a:solidFill>
                <a:effectLst/>
                <a:latin typeface="+mn-lt"/>
                <a:ea typeface="+mn-ea"/>
                <a:cs typeface="+mn-cs"/>
              </a:rPr>
              <a:t>Data from the first flight will be used as a benchmark for costing a series of flights.</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027BE5-EDE0-48D0-A495-EFF55820E730}" type="slidenum">
              <a:rPr lang="en-GB" smtClean="0"/>
              <a:t>14</a:t>
            </a:fld>
            <a:endParaRPr lang="en-GB"/>
          </a:p>
        </p:txBody>
      </p:sp>
    </p:spTree>
    <p:extLst>
      <p:ext uri="{BB962C8B-B14F-4D97-AF65-F5344CB8AC3E}">
        <p14:creationId xmlns:p14="http://schemas.microsoft.com/office/powerpoint/2010/main" val="6997794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the rocket build activities, w</a:t>
            </a:r>
            <a:r>
              <a:rPr lang="en-GB" dirty="0"/>
              <a:t>e recommend</a:t>
            </a:r>
            <a:r>
              <a:rPr lang="en-GB" baseline="0" dirty="0"/>
              <a:t> using these Estes packs:</a:t>
            </a:r>
          </a:p>
          <a:p>
            <a:r>
              <a:rPr lang="en-GB" sz="1200" kern="1200" dirty="0">
                <a:solidFill>
                  <a:schemeClr val="tx1"/>
                </a:solidFill>
                <a:effectLst/>
                <a:latin typeface="+mn-lt"/>
                <a:ea typeface="+mn-ea"/>
                <a:cs typeface="+mn-cs"/>
              </a:rPr>
              <a:t>Viking bulk back of 12 - £59.99 - </a:t>
            </a:r>
            <a:r>
              <a:rPr lang="en-GB" sz="1200" u="sng" kern="1200" dirty="0">
                <a:solidFill>
                  <a:schemeClr val="tx1"/>
                </a:solidFill>
                <a:effectLst/>
                <a:latin typeface="+mn-lt"/>
                <a:ea typeface="+mn-ea"/>
                <a:cs typeface="+mn-cs"/>
                <a:hlinkClick r:id="rId3"/>
              </a:rPr>
              <a:t>https://www.logicrc.com/?s=c:0,c:D,c:D050&amp;ItemId=D-ES1755</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Launch controller &amp; launch pad - £24.99 - </a:t>
            </a:r>
            <a:r>
              <a:rPr lang="en-GB" sz="1200" u="sng" kern="1200" dirty="0">
                <a:solidFill>
                  <a:schemeClr val="tx1"/>
                </a:solidFill>
                <a:effectLst/>
                <a:latin typeface="+mn-lt"/>
                <a:ea typeface="+mn-ea"/>
                <a:cs typeface="+mn-cs"/>
                <a:hlinkClick r:id="rId4"/>
              </a:rPr>
              <a:t>https://www.logicrc.com/?s=c:0,s:launch%20pad,c:D,c:D120&amp;ItemId=D-ES2222</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Rocket motors A8-3 pack of 24 - £55 - </a:t>
            </a:r>
            <a:r>
              <a:rPr lang="en-GB" sz="1200" u="sng" kern="1200" dirty="0">
                <a:solidFill>
                  <a:schemeClr val="tx1"/>
                </a:solidFill>
                <a:effectLst/>
                <a:latin typeface="+mn-lt"/>
                <a:ea typeface="+mn-ea"/>
                <a:cs typeface="+mn-cs"/>
                <a:hlinkClick r:id="rId5"/>
              </a:rPr>
              <a:t>https://www.logicrc.com/?s=c:0,s:a8-3,c:D,c:D111&amp;ItemId=D-ES1781</a:t>
            </a:r>
            <a:r>
              <a:rPr lang="en-GB" sz="1200" kern="1200" dirty="0">
                <a:solidFill>
                  <a:schemeClr val="tx1"/>
                </a:solidFill>
                <a:effectLst/>
                <a:latin typeface="+mn-lt"/>
                <a:ea typeface="+mn-ea"/>
                <a:cs typeface="+mn-cs"/>
              </a:rPr>
              <a:t> </a:t>
            </a:r>
          </a:p>
          <a:p>
            <a:pPr marL="0" indent="0">
              <a:buFont typeface="Arial" panose="020B0604020202020204" pitchFamily="34" charset="0"/>
              <a:buNone/>
            </a:pPr>
            <a:endParaRPr lang="en-GB" dirty="0"/>
          </a:p>
          <a:p>
            <a:pPr marL="0" indent="0">
              <a:buFont typeface="Arial" panose="020B0604020202020204" pitchFamily="34" charset="0"/>
              <a:buNone/>
            </a:pPr>
            <a:r>
              <a:rPr lang="en-GB" dirty="0"/>
              <a:t>Also available from </a:t>
            </a:r>
            <a:r>
              <a:rPr lang="en-GB" dirty="0">
                <a:hlinkClick r:id="rId6"/>
              </a:rPr>
              <a:t>www.modelrockets.co.uk</a:t>
            </a:r>
            <a:r>
              <a:rPr lang="en-GB" dirty="0"/>
              <a:t> </a:t>
            </a:r>
          </a:p>
        </p:txBody>
      </p:sp>
      <p:sp>
        <p:nvSpPr>
          <p:cNvPr id="4" name="Slide Number Placeholder 3"/>
          <p:cNvSpPr>
            <a:spLocks noGrp="1"/>
          </p:cNvSpPr>
          <p:nvPr>
            <p:ph type="sldNum" sz="quarter" idx="10"/>
          </p:nvPr>
        </p:nvSpPr>
        <p:spPr/>
        <p:txBody>
          <a:bodyPr/>
          <a:lstStyle/>
          <a:p>
            <a:fld id="{1B027BE5-EDE0-48D0-A495-EFF55820E730}" type="slidenum">
              <a:rPr lang="en-GB" smtClean="0"/>
              <a:t>15</a:t>
            </a:fld>
            <a:endParaRPr lang="en-GB"/>
          </a:p>
        </p:txBody>
      </p:sp>
    </p:spTree>
    <p:extLst>
      <p:ext uri="{BB962C8B-B14F-4D97-AF65-F5344CB8AC3E}">
        <p14:creationId xmlns:p14="http://schemas.microsoft.com/office/powerpoint/2010/main" val="20242387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Before starting, pupils should cost all the materials needed to build their rocket. </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Make sure they</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include the cost of all consumable materials like glue, abrasive paper, decals, wadding, etc.</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16</a:t>
            </a:fld>
            <a:endParaRPr lang="en-GB"/>
          </a:p>
        </p:txBody>
      </p:sp>
    </p:spTree>
    <p:extLst>
      <p:ext uri="{BB962C8B-B14F-4D97-AF65-F5344CB8AC3E}">
        <p14:creationId xmlns:p14="http://schemas.microsoft.com/office/powerpoint/2010/main" val="2610210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Groups should record the time it takes to construct their rocket. </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 a class decide on labour cost per hour considering any national minimum wage for the age group.</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17</a:t>
            </a:fld>
            <a:endParaRPr lang="en-GB"/>
          </a:p>
        </p:txBody>
      </p:sp>
    </p:spTree>
    <p:extLst>
      <p:ext uri="{BB962C8B-B14F-4D97-AF65-F5344CB8AC3E}">
        <p14:creationId xmlns:p14="http://schemas.microsoft.com/office/powerpoint/2010/main" val="2128914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Combine the material and labour costs to calculate the total cost of their rocket including any profit margin.</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Groups</a:t>
            </a:r>
            <a:r>
              <a:rPr lang="en-GB" sz="1200" kern="1200" baseline="0" dirty="0">
                <a:solidFill>
                  <a:schemeClr val="tx1"/>
                </a:solidFill>
                <a:effectLst/>
                <a:latin typeface="+mn-lt"/>
                <a:ea typeface="+mn-ea"/>
                <a:cs typeface="+mn-cs"/>
              </a:rPr>
              <a:t> c</a:t>
            </a:r>
            <a:r>
              <a:rPr lang="en-GB" sz="1200" kern="1200" dirty="0">
                <a:solidFill>
                  <a:schemeClr val="tx1"/>
                </a:solidFill>
                <a:effectLst/>
                <a:latin typeface="+mn-lt"/>
                <a:ea typeface="+mn-ea"/>
                <a:cs typeface="+mn-cs"/>
              </a:rPr>
              <a:t>ompare their costings with other groups in the class.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Ask groups, “If you were pitching against other groups in your class, how competitive are you?”</a:t>
            </a:r>
          </a:p>
          <a:p>
            <a:pPr lvl="0"/>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Get groups to compare the published mass of the rocket with the actual mass of their models and those built by other groups.  Are there major differences?  If so, what might be the cause?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18</a:t>
            </a:fld>
            <a:endParaRPr lang="en-GB"/>
          </a:p>
        </p:txBody>
      </p:sp>
    </p:spTree>
    <p:extLst>
      <p:ext uri="{BB962C8B-B14F-4D97-AF65-F5344CB8AC3E}">
        <p14:creationId xmlns:p14="http://schemas.microsoft.com/office/powerpoint/2010/main" val="3597348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4605">
              <a:spcAft>
                <a:spcPts val="600"/>
              </a:spcAft>
            </a:pPr>
            <a:r>
              <a:rPr lang="en-GB" sz="1200" dirty="0">
                <a:solidFill>
                  <a:srgbClr val="000000"/>
                </a:solidFill>
                <a:effectLst/>
                <a:latin typeface="+mn-lt"/>
                <a:ea typeface="Calibri"/>
                <a:cs typeface="Times New Roman"/>
              </a:rPr>
              <a:t>Scientists spend most of their time designing and performing experiments and analysing the data they collect.</a:t>
            </a:r>
          </a:p>
          <a:p>
            <a:pPr marL="14605">
              <a:spcAft>
                <a:spcPts val="600"/>
              </a:spcAft>
            </a:pPr>
            <a:r>
              <a:rPr lang="en-GB" sz="1200" dirty="0">
                <a:solidFill>
                  <a:srgbClr val="000000"/>
                </a:solidFill>
                <a:effectLst/>
                <a:latin typeface="+mn-lt"/>
                <a:ea typeface="Calibri"/>
                <a:cs typeface="Times New Roman"/>
              </a:rPr>
              <a:t> </a:t>
            </a:r>
          </a:p>
          <a:p>
            <a:pPr marL="14605">
              <a:spcAft>
                <a:spcPts val="600"/>
              </a:spcAft>
            </a:pPr>
            <a:r>
              <a:rPr lang="en-GB" sz="1200" dirty="0">
                <a:solidFill>
                  <a:srgbClr val="000000"/>
                </a:solidFill>
                <a:effectLst/>
                <a:latin typeface="+mn-lt"/>
                <a:ea typeface="Calibri"/>
                <a:cs typeface="Times New Roman"/>
              </a:rPr>
              <a:t>Designing experiments that are repeatable is vital and key to this is carefully controlling and recording variables. </a:t>
            </a:r>
          </a:p>
          <a:p>
            <a:pPr marL="14605">
              <a:spcAft>
                <a:spcPts val="600"/>
              </a:spcAft>
            </a:pPr>
            <a:endParaRPr lang="en-GB" sz="1200" dirty="0">
              <a:solidFill>
                <a:srgbClr val="000000"/>
              </a:solidFill>
              <a:effectLst/>
              <a:latin typeface="+mn-lt"/>
              <a:ea typeface="Calibri"/>
              <a:cs typeface="Times New Roman"/>
            </a:endParaRPr>
          </a:p>
          <a:p>
            <a:pPr marL="14605">
              <a:spcAft>
                <a:spcPts val="600"/>
              </a:spcAft>
            </a:pPr>
            <a:r>
              <a:rPr lang="en-GB" sz="1200" dirty="0">
                <a:solidFill>
                  <a:srgbClr val="000000"/>
                </a:solidFill>
                <a:effectLst/>
                <a:latin typeface="+mn-lt"/>
                <a:ea typeface="Calibri"/>
                <a:cs typeface="Times New Roman"/>
              </a:rPr>
              <a:t>Experiments conducted in this way are repeatable and more likely to produce reliable data. </a:t>
            </a:r>
          </a:p>
          <a:p>
            <a:pPr marL="14605">
              <a:spcAft>
                <a:spcPts val="600"/>
              </a:spcAft>
            </a:pPr>
            <a:endParaRPr lang="en-GB" sz="1200" dirty="0">
              <a:solidFill>
                <a:srgbClr val="000000"/>
              </a:solidFill>
              <a:effectLst/>
              <a:latin typeface="+mn-lt"/>
              <a:ea typeface="Calibri"/>
              <a:cs typeface="Times New Roman"/>
            </a:endParaRPr>
          </a:p>
          <a:p>
            <a:r>
              <a:rPr lang="en-GB" sz="1200" dirty="0">
                <a:effectLst/>
                <a:latin typeface="+mn-lt"/>
                <a:ea typeface="Calibri"/>
                <a:cs typeface="Times New Roman"/>
              </a:rPr>
              <a:t>With reliable data, scientists can focus on making comparisons, looking for patterns and explaining changes.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19</a:t>
            </a:fld>
            <a:endParaRPr lang="en-GB"/>
          </a:p>
        </p:txBody>
      </p:sp>
    </p:spTree>
    <p:extLst>
      <p:ext uri="{BB962C8B-B14F-4D97-AF65-F5344CB8AC3E}">
        <p14:creationId xmlns:p14="http://schemas.microsoft.com/office/powerpoint/2010/main" val="4067064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a:t>
            </a:r>
            <a:r>
              <a:rPr lang="en-GB" baseline="0" dirty="0"/>
              <a:t> project booklet guides pupils through a series of exercises that:</a:t>
            </a:r>
          </a:p>
          <a:p>
            <a:pPr marL="0" indent="0">
              <a:buFont typeface="Arial" panose="020B0604020202020204" pitchFamily="34" charset="0"/>
              <a:buNone/>
            </a:pPr>
            <a:r>
              <a:rPr lang="en-GB" baseline="0" dirty="0"/>
              <a:t>Improve pupils’ understanding of satellites launch systems through building and testing model rockets.</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a:t>
            </a:fld>
            <a:endParaRPr lang="en-GB"/>
          </a:p>
        </p:txBody>
      </p:sp>
    </p:spTree>
    <p:extLst>
      <p:ext uri="{BB962C8B-B14F-4D97-AF65-F5344CB8AC3E}">
        <p14:creationId xmlns:p14="http://schemas.microsoft.com/office/powerpoint/2010/main" val="13130421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For the first set of flights, the rockets are all the same design. The only variations in performance should come from the way they were constructed.</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Rockets should be tested on the same day so that weather conditions are the same for all rockets.</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All groups will need to use the same launch tower in the same position and the same power of rocket motor.</a:t>
            </a:r>
          </a:p>
          <a:p>
            <a:endParaRPr lang="en-GB" sz="1200" kern="1200" dirty="0">
              <a:solidFill>
                <a:schemeClr val="tx1"/>
              </a:solidFill>
              <a:effectLst/>
              <a:latin typeface="+mn-lt"/>
              <a:ea typeface="+mn-ea"/>
              <a:cs typeface="+mn-cs"/>
            </a:endParaRPr>
          </a:p>
          <a:p>
            <a:pPr marL="0" indent="0">
              <a:buNone/>
            </a:pPr>
            <a:r>
              <a:rPr lang="en-GB" dirty="0"/>
              <a:t>List all variables under these headings:</a:t>
            </a:r>
          </a:p>
          <a:p>
            <a:pPr marL="0" indent="0">
              <a:buNone/>
            </a:pPr>
            <a:r>
              <a:rPr lang="en-GB" b="1" dirty="0"/>
              <a:t>Control variables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i="1" kern="1200" dirty="0">
                <a:effectLst/>
                <a:latin typeface="+mn-lt"/>
                <a:ea typeface="+mn-ea"/>
                <a:cs typeface="+mn-cs"/>
              </a:rPr>
              <a:t>Weather, design, rocket motor power, launch platform.</a:t>
            </a:r>
          </a:p>
          <a:p>
            <a:pPr marL="0" indent="0">
              <a:buNone/>
            </a:pPr>
            <a:endParaRPr lang="en-GB" dirty="0"/>
          </a:p>
          <a:p>
            <a:pPr marL="0" indent="0">
              <a:buNone/>
            </a:pPr>
            <a:r>
              <a:rPr lang="en-GB" b="1" dirty="0"/>
              <a:t>Independent variable</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Variations in rocket construction.</a:t>
            </a:r>
          </a:p>
          <a:p>
            <a:pPr marL="0" indent="0">
              <a:buNone/>
            </a:pPr>
            <a:r>
              <a:rPr lang="en-GB" dirty="0"/>
              <a:t> </a:t>
            </a:r>
          </a:p>
          <a:p>
            <a:pPr marL="0" indent="0">
              <a:buNone/>
            </a:pPr>
            <a:r>
              <a:rPr lang="en-GB" b="1" dirty="0"/>
              <a:t>Dependent variable</a:t>
            </a:r>
          </a:p>
          <a:p>
            <a:r>
              <a:rPr lang="en-GB" sz="1200" i="1" kern="1200" dirty="0">
                <a:solidFill>
                  <a:schemeClr val="tx1"/>
                </a:solidFill>
                <a:effectLst/>
                <a:latin typeface="+mn-lt"/>
                <a:ea typeface="+mn-ea"/>
                <a:cs typeface="+mn-cs"/>
              </a:rPr>
              <a:t>Maximum height (apogee)</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Duration of the flight.</a:t>
            </a:r>
          </a:p>
        </p:txBody>
      </p:sp>
      <p:sp>
        <p:nvSpPr>
          <p:cNvPr id="4" name="Slide Number Placeholder 3"/>
          <p:cNvSpPr>
            <a:spLocks noGrp="1"/>
          </p:cNvSpPr>
          <p:nvPr>
            <p:ph type="sldNum" sz="quarter" idx="10"/>
          </p:nvPr>
        </p:nvSpPr>
        <p:spPr/>
        <p:txBody>
          <a:bodyPr/>
          <a:lstStyle/>
          <a:p>
            <a:fld id="{1B027BE5-EDE0-48D0-A495-EFF55820E730}" type="slidenum">
              <a:rPr lang="en-GB" smtClean="0"/>
              <a:t>20</a:t>
            </a:fld>
            <a:endParaRPr lang="en-GB"/>
          </a:p>
        </p:txBody>
      </p:sp>
    </p:spTree>
    <p:extLst>
      <p:ext uri="{BB962C8B-B14F-4D97-AF65-F5344CB8AC3E}">
        <p14:creationId xmlns:p14="http://schemas.microsoft.com/office/powerpoint/2010/main" val="448847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spreadsheet has been created for your group to record the results from the rocket launches.</a:t>
            </a:r>
          </a:p>
          <a:p>
            <a:r>
              <a:rPr lang="en-GB" sz="1200" b="1" kern="1200" dirty="0">
                <a:solidFill>
                  <a:schemeClr val="tx1"/>
                </a:solidFill>
                <a:effectLst/>
                <a:latin typeface="+mn-lt"/>
                <a:ea typeface="+mn-ea"/>
                <a:cs typeface="+mn-cs"/>
              </a:rPr>
              <a:t>Rocket test results.xlsx</a:t>
            </a:r>
          </a:p>
          <a:p>
            <a:endParaRPr lang="en-GB" dirty="0"/>
          </a:p>
          <a:p>
            <a:r>
              <a:rPr lang="en-GB" sz="1200" kern="1200" dirty="0">
                <a:solidFill>
                  <a:schemeClr val="tx1"/>
                </a:solidFill>
                <a:effectLst/>
                <a:latin typeface="+mn-lt"/>
                <a:ea typeface="+mn-ea"/>
                <a:cs typeface="+mn-cs"/>
              </a:rPr>
              <a:t>The lap counter function on stop watches will let you record the flight times to:</a:t>
            </a:r>
          </a:p>
          <a:p>
            <a:pPr lvl="0"/>
            <a:r>
              <a:rPr lang="en-GB" sz="1200" b="1" kern="1200" dirty="0">
                <a:solidFill>
                  <a:schemeClr val="tx1"/>
                </a:solidFill>
                <a:effectLst/>
                <a:latin typeface="+mn-lt"/>
                <a:ea typeface="+mn-ea"/>
                <a:cs typeface="+mn-cs"/>
              </a:rPr>
              <a:t>Motor burn-out</a:t>
            </a:r>
            <a:r>
              <a:rPr lang="en-GB" sz="1200" kern="1200" dirty="0">
                <a:solidFill>
                  <a:schemeClr val="tx1"/>
                </a:solidFill>
                <a:effectLst/>
                <a:latin typeface="+mn-lt"/>
                <a:ea typeface="+mn-ea"/>
                <a:cs typeface="+mn-cs"/>
              </a:rPr>
              <a:t>.  The solid fuel is used up and the motor no longer providing thrust.</a:t>
            </a:r>
          </a:p>
          <a:p>
            <a:pPr lvl="0"/>
            <a:r>
              <a:rPr lang="en-GB" sz="1200" b="1" kern="1200" dirty="0">
                <a:solidFill>
                  <a:schemeClr val="tx1"/>
                </a:solidFill>
                <a:effectLst/>
                <a:latin typeface="+mn-lt"/>
                <a:ea typeface="+mn-ea"/>
                <a:cs typeface="+mn-cs"/>
              </a:rPr>
              <a:t>Highest point </a:t>
            </a:r>
            <a:r>
              <a:rPr lang="en-GB" sz="1200" kern="1200" dirty="0">
                <a:solidFill>
                  <a:schemeClr val="tx1"/>
                </a:solidFill>
                <a:effectLst/>
                <a:latin typeface="+mn-lt"/>
                <a:ea typeface="+mn-ea"/>
                <a:cs typeface="+mn-cs"/>
              </a:rPr>
              <a:t>or </a:t>
            </a:r>
            <a:r>
              <a:rPr lang="en-GB" sz="1200" b="1" kern="1200" dirty="0">
                <a:solidFill>
                  <a:schemeClr val="tx1"/>
                </a:solidFill>
                <a:effectLst/>
                <a:latin typeface="+mn-lt"/>
                <a:ea typeface="+mn-ea"/>
                <a:cs typeface="+mn-cs"/>
              </a:rPr>
              <a:t>apogee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Where possible two people should record each variable with the results being averaged to reduce the impact of factors like individual reaction times.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21</a:t>
            </a:fld>
            <a:endParaRPr lang="en-GB"/>
          </a:p>
        </p:txBody>
      </p:sp>
    </p:spTree>
    <p:extLst>
      <p:ext uri="{BB962C8B-B14F-4D97-AF65-F5344CB8AC3E}">
        <p14:creationId xmlns:p14="http://schemas.microsoft.com/office/powerpoint/2010/main" val="9696668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clinometer is a simple way of recording the angle of the rocket in the sky. These can be purchased or made in school. </a:t>
            </a:r>
          </a:p>
          <a:p>
            <a:r>
              <a:rPr lang="en-GB" sz="1200" kern="1200" dirty="0">
                <a:solidFill>
                  <a:schemeClr val="tx1"/>
                </a:solidFill>
                <a:effectLst/>
                <a:latin typeface="+mn-lt"/>
                <a:ea typeface="+mn-ea"/>
                <a:cs typeface="+mn-cs"/>
              </a:rPr>
              <a:t>This one was made from a protractor, drinking straw, string and metal washer.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each rocket flight, two observers with clinometers should take readings. The first should record the angle when the motor burns out and the other when the rocket reaches maximum height.</a:t>
            </a:r>
          </a:p>
          <a:p>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observer stands a carefully measured distance from the launch pad. If space allows, this should be the estimated height at apogee.  For small rockets with A8-3 motors a distance of 100-150 metres is a good starting point.</a:t>
            </a:r>
          </a:p>
          <a:p>
            <a:r>
              <a:rPr lang="en-GB" sz="1200" kern="1200" dirty="0">
                <a:solidFill>
                  <a:schemeClr val="tx1"/>
                </a:solidFill>
                <a:effectLst/>
                <a:latin typeface="+mn-lt"/>
                <a:ea typeface="+mn-ea"/>
                <a:cs typeface="+mn-cs"/>
              </a:rPr>
              <a:t>Sight along the top of the clinometer allowing the string or pendulum to hang vertically.</a:t>
            </a:r>
          </a:p>
          <a:p>
            <a:endParaRPr lang="en-GB" sz="1200" b="1" kern="1200" dirty="0">
              <a:solidFill>
                <a:schemeClr val="tx1"/>
              </a:solidFill>
              <a:effectLst/>
              <a:latin typeface="+mn-lt"/>
              <a:ea typeface="+mn-ea"/>
              <a:cs typeface="+mn-cs"/>
            </a:endParaRPr>
          </a:p>
          <a:p>
            <a:endParaRPr lang="en-GB" sz="1200" b="1"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22</a:t>
            </a:fld>
            <a:endParaRPr lang="en-GB"/>
          </a:p>
        </p:txBody>
      </p:sp>
    </p:spTree>
    <p:extLst>
      <p:ext uri="{BB962C8B-B14F-4D97-AF65-F5344CB8AC3E}">
        <p14:creationId xmlns:p14="http://schemas.microsoft.com/office/powerpoint/2010/main" val="23068332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With these measurements and some maths, we can calculate the height from the observer.</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23</a:t>
            </a:fld>
            <a:endParaRPr lang="en-GB"/>
          </a:p>
        </p:txBody>
      </p:sp>
    </p:spTree>
    <p:extLst>
      <p:ext uri="{BB962C8B-B14F-4D97-AF65-F5344CB8AC3E}">
        <p14:creationId xmlns:p14="http://schemas.microsoft.com/office/powerpoint/2010/main" val="10051646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Adding the height of the observer gives us the apogee of the rocket measured from the ground.</a:t>
            </a:r>
          </a:p>
          <a:p>
            <a:endParaRPr lang="en-GB" dirty="0"/>
          </a:p>
          <a:p>
            <a:r>
              <a:rPr lang="en-GB" sz="1200" kern="1200" dirty="0">
                <a:solidFill>
                  <a:schemeClr val="tx1"/>
                </a:solidFill>
                <a:effectLst/>
                <a:latin typeface="+mn-lt"/>
                <a:ea typeface="+mn-ea"/>
                <a:cs typeface="+mn-cs"/>
              </a:rPr>
              <a:t>Carry out these calculations using the data you collected to find the height at motor burn out and apogee for your rocket.</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24</a:t>
            </a:fld>
            <a:endParaRPr lang="en-GB"/>
          </a:p>
        </p:txBody>
      </p:sp>
    </p:spTree>
    <p:extLst>
      <p:ext uri="{BB962C8B-B14F-4D97-AF65-F5344CB8AC3E}">
        <p14:creationId xmlns:p14="http://schemas.microsoft.com/office/powerpoint/2010/main" val="3569895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25</a:t>
            </a:fld>
            <a:endParaRPr lang="en-GB"/>
          </a:p>
        </p:txBody>
      </p:sp>
    </p:spTree>
    <p:extLst>
      <p:ext uri="{BB962C8B-B14F-4D97-AF65-F5344CB8AC3E}">
        <p14:creationId xmlns:p14="http://schemas.microsoft.com/office/powerpoint/2010/main" val="39433680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Reduced cost of design and manufacture and reusable systems have significantly reduced the cost of satellite launches.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SpaceX is at the forefront of reusable launches with their Falcon 9 system. Falcon 9 has already launched military and commercial satellites plus supply missions to the International Space Station.</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027BE5-EDE0-48D0-A495-EFF55820E730}" type="slidenum">
              <a:rPr lang="en-GB" smtClean="0"/>
              <a:t>26</a:t>
            </a:fld>
            <a:endParaRPr lang="en-GB"/>
          </a:p>
        </p:txBody>
      </p:sp>
    </p:spTree>
    <p:extLst>
      <p:ext uri="{BB962C8B-B14F-4D97-AF65-F5344CB8AC3E}">
        <p14:creationId xmlns:p14="http://schemas.microsoft.com/office/powerpoint/2010/main" val="3838738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Early in 2018 SpaceX launched their first Falcon Heavy and successfully returned two of three rocket cores to Earth for re-use.</a:t>
            </a:r>
            <a:endParaRPr lang="en-GB" dirty="0"/>
          </a:p>
          <a:p>
            <a:endParaRPr lang="en-GB" dirty="0"/>
          </a:p>
          <a:p>
            <a:r>
              <a:rPr lang="en-GB" dirty="0"/>
              <a:t>Click</a:t>
            </a:r>
            <a:r>
              <a:rPr lang="en-GB" baseline="0" dirty="0"/>
              <a:t> the link to watch a video of the SpaceX Falcon Heavy launch.</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27</a:t>
            </a:fld>
            <a:endParaRPr lang="en-GB"/>
          </a:p>
        </p:txBody>
      </p:sp>
    </p:spTree>
    <p:extLst>
      <p:ext uri="{BB962C8B-B14F-4D97-AF65-F5344CB8AC3E}">
        <p14:creationId xmlns:p14="http://schemas.microsoft.com/office/powerpoint/2010/main" val="509638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Just like SpaceX Falcon rockets, model rockets are designed to fly a number of times but may need some repairs to refurbish them for the next flight.</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In your groups make any repairs on your rocket, making sure you record all of the materials and time it takes to get the rocket ready for its next flight.</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Add as little extra material as possible to keep the mass of your rocket to a minimum.</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Launch your refurbished rocket with the same specification of rocket motor, recording the same data as before.</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Compare the data from the second flight with the data from the first.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Assess whether the performance has been affected and, if so, by how much.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You will use this information in the costing exercise that follows.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Image: public domain</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28</a:t>
            </a:fld>
            <a:endParaRPr lang="en-GB"/>
          </a:p>
        </p:txBody>
      </p:sp>
    </p:spTree>
    <p:extLst>
      <p:ext uri="{BB962C8B-B14F-4D97-AF65-F5344CB8AC3E}">
        <p14:creationId xmlns:p14="http://schemas.microsoft.com/office/powerpoint/2010/main" val="3670686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this section your groups will calculate the cost of refurbishing your rocket and use this to plan and cost a sequence of flights using your re-usable launch system.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Without the need to buy another rocket kit, the second launch should be cheaper than the first.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Based on the amount of damage and work you had to do to get your rocket flight ready, predict how many flights your rocket might reliably complete. This might be as few as five or many more.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Extrapolate</a:t>
            </a:r>
            <a:r>
              <a:rPr lang="en-GB" sz="1200" kern="1200" dirty="0">
                <a:solidFill>
                  <a:schemeClr val="tx1"/>
                </a:solidFill>
                <a:effectLst/>
                <a:latin typeface="+mn-lt"/>
                <a:ea typeface="+mn-ea"/>
                <a:cs typeface="+mn-cs"/>
              </a:rPr>
              <a:t> is a term used to describe predicting what will happen assuming conditions remain consistent.</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29</a:t>
            </a:fld>
            <a:endParaRPr lang="en-GB"/>
          </a:p>
        </p:txBody>
      </p:sp>
    </p:spTree>
    <p:extLst>
      <p:ext uri="{BB962C8B-B14F-4D97-AF65-F5344CB8AC3E}">
        <p14:creationId xmlns:p14="http://schemas.microsoft.com/office/powerpoint/2010/main" val="3013256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B027BE5-EDE0-48D0-A495-EFF55820E730}" type="slidenum">
              <a:rPr lang="en-GB" smtClean="0"/>
              <a:t>3</a:t>
            </a:fld>
            <a:endParaRPr lang="en-GB"/>
          </a:p>
        </p:txBody>
      </p:sp>
    </p:spTree>
    <p:extLst>
      <p:ext uri="{BB962C8B-B14F-4D97-AF65-F5344CB8AC3E}">
        <p14:creationId xmlns:p14="http://schemas.microsoft.com/office/powerpoint/2010/main" val="4845325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Teacher collates the results from groups and calculates the average cost across the class.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more successful launches and recoveries each rocket completes, the cheaper you can offer future flights to potential customers but remember, a failure will be costly and make customers cautious of opting for your launch system.</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Using your predicted programme of flights, calculate the total cost of the launches.</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Choose whether to modify this based on the class averages.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Now calculate your average launch cost.</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30</a:t>
            </a:fld>
            <a:endParaRPr lang="en-GB"/>
          </a:p>
        </p:txBody>
      </p:sp>
    </p:spTree>
    <p:extLst>
      <p:ext uri="{BB962C8B-B14F-4D97-AF65-F5344CB8AC3E}">
        <p14:creationId xmlns:p14="http://schemas.microsoft.com/office/powerpoint/2010/main" val="33980534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your rocket is already built, it is a simple matter to weigh the physical rocket.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Science departments will have sensitive scales and balances.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Alternatively, you could use kitchen scales but check they are accurate for measurements between 0-100 grams.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Computer model – Mass analysis</a:t>
            </a:r>
          </a:p>
          <a:p>
            <a:r>
              <a:rPr lang="en-GB" sz="1200" kern="1200" dirty="0">
                <a:solidFill>
                  <a:schemeClr val="tx1"/>
                </a:solidFill>
                <a:effectLst/>
                <a:latin typeface="+mn-lt"/>
                <a:ea typeface="+mn-ea"/>
                <a:cs typeface="+mn-cs"/>
              </a:rPr>
              <a:t>In this section you will open a 3D parametric model of a rocket in Autodesk Inventor and run analyses and physics simulations for a rocket flight.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Step-by-step instructions are in</a:t>
            </a:r>
            <a:r>
              <a:rPr lang="en-GB" sz="1200" kern="1200" baseline="0" dirty="0">
                <a:solidFill>
                  <a:schemeClr val="tx1"/>
                </a:solidFill>
                <a:effectLst/>
                <a:latin typeface="+mn-lt"/>
                <a:ea typeface="+mn-ea"/>
                <a:cs typeface="+mn-cs"/>
              </a:rPr>
              <a:t> the pupil booklet.</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Note</a:t>
            </a:r>
            <a:r>
              <a:rPr lang="en-GB" sz="1200" kern="1200" dirty="0">
                <a:solidFill>
                  <a:schemeClr val="tx1"/>
                </a:solidFill>
                <a:effectLst/>
                <a:latin typeface="+mn-lt"/>
                <a:ea typeface="+mn-ea"/>
                <a:cs typeface="+mn-cs"/>
              </a:rPr>
              <a:t>: CAD analyses will only return an accurate result if the model is fully defined. </a:t>
            </a:r>
          </a:p>
          <a:p>
            <a:r>
              <a:rPr lang="en-GB" sz="1200" kern="1200" dirty="0">
                <a:solidFill>
                  <a:schemeClr val="tx1"/>
                </a:solidFill>
                <a:effectLst/>
                <a:latin typeface="+mn-lt"/>
                <a:ea typeface="+mn-ea"/>
                <a:cs typeface="+mn-cs"/>
              </a:rPr>
              <a:t>Mass analysis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CAD model in the next task has had material properties assigned to every part in the model.  If you model your own rocket using CAD, you must do this yourself.</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31</a:t>
            </a:fld>
            <a:endParaRPr lang="en-GB"/>
          </a:p>
        </p:txBody>
      </p:sp>
    </p:spTree>
    <p:extLst>
      <p:ext uri="{BB962C8B-B14F-4D97-AF65-F5344CB8AC3E}">
        <p14:creationId xmlns:p14="http://schemas.microsoft.com/office/powerpoint/2010/main" val="3029940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word ‘parametric’ in the context of modern CAD software refers to the dimensions and numerical values used to define every aspect of a 3D computer model.</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this analysis, Inventor used the density assigned to each part and the volume of the shape to work out its mass.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software then added the mass of the individual parts together to report the total mass of the rocket assembly.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motor is a purchased item and made up of several parts including solid fuel, wadding, outer case, dividers, etc.</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Bought in components can be modelled as detailed assemblies or as an accurate external shape with the correct mass and centre of gravity entered manually.</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Note</a:t>
            </a:r>
            <a:r>
              <a:rPr lang="en-GB" sz="1200" kern="1200" dirty="0">
                <a:solidFill>
                  <a:schemeClr val="tx1"/>
                </a:solidFill>
                <a:effectLst/>
                <a:latin typeface="+mn-lt"/>
                <a:ea typeface="+mn-ea"/>
                <a:cs typeface="+mn-cs"/>
              </a:rPr>
              <a:t>: You may have to increase the mass of your rocket by a small amount to allow for adhesive, paint, decals, etc. which are not represented in the CAD model.</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32</a:t>
            </a:fld>
            <a:endParaRPr lang="en-GB"/>
          </a:p>
        </p:txBody>
      </p:sp>
    </p:spTree>
    <p:extLst>
      <p:ext uri="{BB962C8B-B14F-4D97-AF65-F5344CB8AC3E}">
        <p14:creationId xmlns:p14="http://schemas.microsoft.com/office/powerpoint/2010/main" val="21783022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rocket flight simulation uses the mechanism assembly tools and motion analysis tools in Inventor.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Movement of the rocket vertically from the launch pad is controlled using a </a:t>
            </a:r>
            <a:r>
              <a:rPr lang="en-GB" sz="1200" b="1" kern="1200" dirty="0">
                <a:solidFill>
                  <a:schemeClr val="tx1"/>
                </a:solidFill>
                <a:effectLst/>
                <a:latin typeface="+mn-lt"/>
                <a:ea typeface="+mn-ea"/>
                <a:cs typeface="+mn-cs"/>
              </a:rPr>
              <a:t>cylindrical</a:t>
            </a:r>
            <a:r>
              <a:rPr lang="en-GB" sz="1200" kern="1200" dirty="0">
                <a:solidFill>
                  <a:schemeClr val="tx1"/>
                </a:solidFill>
                <a:effectLst/>
                <a:latin typeface="+mn-lt"/>
                <a:ea typeface="+mn-ea"/>
                <a:cs typeface="+mn-cs"/>
              </a:rPr>
              <a:t> connection allowing the rocket to rise vertically and rotate around the metal rod.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Inventor to carry out a dynamic motion analysis a number of parameters in the model must be defined accurately including: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Accurate dimensions.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Accurate shapes.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Material properties including density applied to all parts.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Gravity defined including magnitude and direction.</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B027BE5-EDE0-48D0-A495-EFF55820E730}" type="slidenum">
              <a:rPr lang="en-GB" smtClean="0"/>
              <a:t>33</a:t>
            </a:fld>
            <a:endParaRPr lang="en-GB"/>
          </a:p>
        </p:txBody>
      </p:sp>
    </p:spTree>
    <p:extLst>
      <p:ext uri="{BB962C8B-B14F-4D97-AF65-F5344CB8AC3E}">
        <p14:creationId xmlns:p14="http://schemas.microsoft.com/office/powerpoint/2010/main" val="13709103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Step by step instructions</a:t>
            </a:r>
            <a:r>
              <a:rPr lang="en-GB" sz="1200" kern="1200" baseline="0" dirty="0">
                <a:solidFill>
                  <a:schemeClr val="tx1"/>
                </a:solidFill>
                <a:effectLst/>
                <a:latin typeface="+mn-lt"/>
                <a:ea typeface="+mn-ea"/>
                <a:cs typeface="+mn-cs"/>
              </a:rPr>
              <a:t> are in the pupil guide.</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Creating a motion like this from scratch involves advanced CAD techniques and considerable experience using the software.</a:t>
            </a:r>
            <a:endParaRPr lang="en-GB" dirty="0"/>
          </a:p>
          <a:p>
            <a:endParaRPr lang="en-GB" dirty="0"/>
          </a:p>
          <a:p>
            <a:r>
              <a:rPr lang="en-GB" sz="1200" kern="1200" dirty="0">
                <a:solidFill>
                  <a:schemeClr val="tx1"/>
                </a:solidFill>
                <a:effectLst/>
                <a:latin typeface="+mn-lt"/>
                <a:ea typeface="+mn-ea"/>
                <a:cs typeface="+mn-cs"/>
              </a:rPr>
              <a:t>CAD simulations available to schools cannot currently combine wind tunnel testing (CFD) and dynamic physics (motion) in the same simulation.</a:t>
            </a:r>
          </a:p>
          <a:p>
            <a:endParaRPr lang="en-GB"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Teacher</a:t>
            </a:r>
            <a:r>
              <a:rPr lang="en-GB" sz="1200" i="1" kern="1200" dirty="0">
                <a:solidFill>
                  <a:schemeClr val="tx1"/>
                </a:solidFill>
                <a:effectLst/>
                <a:latin typeface="+mn-lt"/>
                <a:ea typeface="+mn-ea"/>
                <a:cs typeface="+mn-cs"/>
              </a:rPr>
              <a:t>: The main factor missing from the simulation is air resistance.  If pupils don’t come up with this you should introduce it. Air resistance is covered in more detail in the 14-19 section of this guide.</a:t>
            </a:r>
            <a:endParaRPr lang="en-GB" i="1" dirty="0"/>
          </a:p>
        </p:txBody>
      </p:sp>
      <p:sp>
        <p:nvSpPr>
          <p:cNvPr id="4" name="Slide Number Placeholder 3"/>
          <p:cNvSpPr>
            <a:spLocks noGrp="1"/>
          </p:cNvSpPr>
          <p:nvPr>
            <p:ph type="sldNum" sz="quarter" idx="10"/>
          </p:nvPr>
        </p:nvSpPr>
        <p:spPr/>
        <p:txBody>
          <a:bodyPr/>
          <a:lstStyle/>
          <a:p>
            <a:fld id="{1B027BE5-EDE0-48D0-A495-EFF55820E730}" type="slidenum">
              <a:rPr lang="en-GB" smtClean="0"/>
              <a:t>34</a:t>
            </a:fld>
            <a:endParaRPr lang="en-GB"/>
          </a:p>
        </p:txBody>
      </p:sp>
    </p:spTree>
    <p:extLst>
      <p:ext uri="{BB962C8B-B14F-4D97-AF65-F5344CB8AC3E}">
        <p14:creationId xmlns:p14="http://schemas.microsoft.com/office/powerpoint/2010/main" val="32988161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UK Rocketry Association  - Rocket</a:t>
            </a:r>
            <a:r>
              <a:rPr lang="en-GB" baseline="0" dirty="0"/>
              <a:t> Code </a:t>
            </a:r>
            <a:r>
              <a:rPr lang="en-GB" dirty="0">
                <a:hlinkClick r:id="rId3"/>
              </a:rPr>
              <a:t>http://www.ukra.org.uk/shortsafetycode</a:t>
            </a:r>
            <a:r>
              <a:rPr lang="en-GB" dirty="0"/>
              <a:t>  </a:t>
            </a:r>
          </a:p>
          <a:p>
            <a:endParaRPr lang="en-GB" dirty="0"/>
          </a:p>
          <a:p>
            <a:r>
              <a:rPr lang="en-GB" sz="1200" kern="1200" dirty="0">
                <a:solidFill>
                  <a:schemeClr val="tx1"/>
                </a:solidFill>
                <a:effectLst/>
                <a:latin typeface="+mn-lt"/>
                <a:ea typeface="+mn-ea"/>
                <a:cs typeface="+mn-cs"/>
              </a:rPr>
              <a:t>The small solid rockets are mostly made from card and balsa wood with plastic nose cones. Although card is light and easy to work, it is easily damaged in impacts and by water.</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Important</a:t>
            </a:r>
            <a:r>
              <a:rPr lang="en-GB" sz="1200" kern="1200" dirty="0">
                <a:solidFill>
                  <a:schemeClr val="tx1"/>
                </a:solidFill>
                <a:effectLst/>
                <a:latin typeface="+mn-lt"/>
                <a:ea typeface="+mn-ea"/>
                <a:cs typeface="+mn-cs"/>
              </a:rPr>
              <a:t>: At all times remember, you must follow the rocket code which does not allow hard, rigid materials that could cause injury.  </a:t>
            </a:r>
            <a:r>
              <a:rPr lang="en-GB" sz="1200" i="1" u="sng" kern="1200" dirty="0">
                <a:solidFill>
                  <a:schemeClr val="tx1"/>
                </a:solidFill>
                <a:effectLst/>
                <a:latin typeface="+mn-lt"/>
                <a:ea typeface="+mn-ea"/>
                <a:cs typeface="+mn-cs"/>
                <a:hlinkClick r:id="rId3"/>
              </a:rPr>
              <a:t>http://www.ukra.org.uk/shortsafetycode</a:t>
            </a:r>
            <a:endParaRPr lang="en-GB" sz="1200" i="1" u="sng"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Investigate alternative materials and the manufacturing processes available in your school which may include fabrication, CNC machining and 3D printing. </a:t>
            </a:r>
            <a:endParaRPr lang="en-GB" dirty="0"/>
          </a:p>
          <a:p>
            <a:endParaRPr lang="en-GB" dirty="0"/>
          </a:p>
          <a:p>
            <a:pPr lvl="0"/>
            <a:r>
              <a:rPr lang="en-GB" sz="1200" kern="1200" dirty="0">
                <a:solidFill>
                  <a:schemeClr val="tx1"/>
                </a:solidFill>
                <a:effectLst/>
                <a:latin typeface="+mn-lt"/>
                <a:ea typeface="+mn-ea"/>
                <a:cs typeface="+mn-cs"/>
              </a:rPr>
              <a:t>In groups, develop proposals for a lighter design of rocket with the aim of improving performance.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Model your designs on 3D CAD and use the analysis tools to quantify any mass savings.</a:t>
            </a:r>
          </a:p>
          <a:p>
            <a:pPr lvl="0"/>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Build and test your new design to find out the effect your design changes have had on flight performance.</a:t>
            </a:r>
          </a:p>
          <a:p>
            <a:endParaRPr lang="en-GB" sz="1200" kern="1200" dirty="0">
              <a:solidFill>
                <a:schemeClr val="tx1"/>
              </a:solidFill>
              <a:effectLst/>
              <a:latin typeface="+mn-lt"/>
              <a:ea typeface="+mn-ea"/>
              <a:cs typeface="+mn-cs"/>
            </a:endParaRPr>
          </a:p>
          <a:p>
            <a:r>
              <a:rPr lang="en-GB" sz="1200" b="1" i="1" kern="1200" dirty="0">
                <a:solidFill>
                  <a:schemeClr val="tx1"/>
                </a:solidFill>
                <a:effectLst/>
                <a:latin typeface="+mn-lt"/>
                <a:ea typeface="+mn-ea"/>
                <a:cs typeface="+mn-cs"/>
              </a:rPr>
              <a:t>Teacher:</a:t>
            </a:r>
            <a:r>
              <a:rPr lang="en-GB" sz="1200" b="1" i="1" kern="1200" baseline="0" dirty="0">
                <a:solidFill>
                  <a:schemeClr val="tx1"/>
                </a:solidFill>
                <a:effectLst/>
                <a:latin typeface="+mn-lt"/>
                <a:ea typeface="+mn-ea"/>
                <a:cs typeface="+mn-cs"/>
              </a:rPr>
              <a:t> </a:t>
            </a:r>
            <a:r>
              <a:rPr lang="en-GB" sz="1200" i="1" kern="1200" dirty="0">
                <a:solidFill>
                  <a:schemeClr val="tx1"/>
                </a:solidFill>
                <a:effectLst/>
                <a:latin typeface="+mn-lt"/>
                <a:ea typeface="+mn-ea"/>
                <a:cs typeface="+mn-cs"/>
              </a:rPr>
              <a:t>Key performance considerations are total mass and having a streamlined shape. This is where pupils should focus their research and design changes.</a:t>
            </a:r>
          </a:p>
          <a:p>
            <a:r>
              <a:rPr lang="en-GB" sz="1200" i="1" kern="1200" dirty="0">
                <a:solidFill>
                  <a:schemeClr val="tx1"/>
                </a:solidFill>
                <a:effectLst/>
                <a:latin typeface="+mn-lt"/>
                <a:ea typeface="+mn-ea"/>
                <a:cs typeface="+mn-cs"/>
              </a:rPr>
              <a:t>There are plenty of web sites explaining streamlining and air resistance.</a:t>
            </a:r>
          </a:p>
          <a:p>
            <a:r>
              <a:rPr lang="en-GB" sz="1200" i="1" kern="1200" dirty="0">
                <a:solidFill>
                  <a:schemeClr val="tx1"/>
                </a:solidFill>
                <a:effectLst/>
                <a:latin typeface="+mn-lt"/>
                <a:ea typeface="+mn-ea"/>
                <a:cs typeface="+mn-cs"/>
              </a:rPr>
              <a:t>Choosing lightweight materials is complex because strength is equally important with factors such as strength to weight ratio, cost, availability and ease of manufacture to be considered.</a:t>
            </a:r>
            <a:endParaRPr lang="en-GB" i="1" dirty="0"/>
          </a:p>
        </p:txBody>
      </p:sp>
      <p:sp>
        <p:nvSpPr>
          <p:cNvPr id="4" name="Slide Number Placeholder 3"/>
          <p:cNvSpPr>
            <a:spLocks noGrp="1"/>
          </p:cNvSpPr>
          <p:nvPr>
            <p:ph type="sldNum" sz="quarter" idx="10"/>
          </p:nvPr>
        </p:nvSpPr>
        <p:spPr/>
        <p:txBody>
          <a:bodyPr/>
          <a:lstStyle/>
          <a:p>
            <a:fld id="{1B027BE5-EDE0-48D0-A495-EFF55820E730}" type="slidenum">
              <a:rPr lang="en-GB" smtClean="0"/>
              <a:t>35</a:t>
            </a:fld>
            <a:endParaRPr lang="en-GB"/>
          </a:p>
        </p:txBody>
      </p:sp>
    </p:spTree>
    <p:extLst>
      <p:ext uri="{BB962C8B-B14F-4D97-AF65-F5344CB8AC3E}">
        <p14:creationId xmlns:p14="http://schemas.microsoft.com/office/powerpoint/2010/main" val="13464640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Introduction</a:t>
            </a:r>
          </a:p>
          <a:p>
            <a:r>
              <a:rPr lang="en-GB" sz="1200" kern="1200" dirty="0">
                <a:solidFill>
                  <a:schemeClr val="tx1"/>
                </a:solidFill>
                <a:effectLst/>
                <a:latin typeface="+mn-lt"/>
                <a:ea typeface="+mn-ea"/>
                <a:cs typeface="+mn-cs"/>
              </a:rPr>
              <a:t>So far these materials have guided you through building, flying and gathering data about the performance of model rockets. You will also be more aware of satellite launch systems and how dynamic computer simulations can accurately simulate rocket flights.</a:t>
            </a:r>
          </a:p>
          <a:p>
            <a:r>
              <a:rPr lang="en-GB" sz="1200" kern="1200" dirty="0">
                <a:solidFill>
                  <a:schemeClr val="tx1"/>
                </a:solidFill>
                <a:effectLst/>
                <a:latin typeface="+mn-lt"/>
                <a:ea typeface="+mn-ea"/>
                <a:cs typeface="+mn-cs"/>
              </a:rPr>
              <a:t>This section of this guide explores the science, technology, engineering and mathematics of satellite launch systems in more detail and is intended as a reference for pupils age 14-19 who are engaged in extended projects including those aimed at external academic and vocational qualifications.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Context </a:t>
            </a:r>
          </a:p>
          <a:p>
            <a:r>
              <a:rPr lang="en-GB" sz="1200" kern="1200" dirty="0">
                <a:solidFill>
                  <a:schemeClr val="tx1"/>
                </a:solidFill>
                <a:effectLst/>
                <a:latin typeface="+mn-lt"/>
                <a:ea typeface="+mn-ea"/>
                <a:cs typeface="+mn-cs"/>
              </a:rPr>
              <a:t>No-one who heard the news on 4</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October 1957 that Sputnik 1 was orbiting the earth could have imagined the benefits that satellites would bring over sixty years later.</a:t>
            </a:r>
          </a:p>
          <a:p>
            <a:r>
              <a:rPr lang="en-GB" sz="1200" kern="1200" dirty="0">
                <a:solidFill>
                  <a:schemeClr val="tx1"/>
                </a:solidFill>
                <a:effectLst/>
                <a:latin typeface="+mn-lt"/>
                <a:ea typeface="+mn-ea"/>
                <a:cs typeface="+mn-cs"/>
              </a:rPr>
              <a:t>Today there are thousands of satellites orbiting the Earth helping with a huge number of activities including: weather forecasting, land usage, communications, navigation, search and rescue, defence, etc.</a:t>
            </a:r>
          </a:p>
          <a:p>
            <a:r>
              <a:rPr lang="en-GB" sz="1200" kern="1200" dirty="0">
                <a:solidFill>
                  <a:schemeClr val="tx1"/>
                </a:solidFill>
                <a:effectLst/>
                <a:latin typeface="+mn-lt"/>
                <a:ea typeface="+mn-ea"/>
                <a:cs typeface="+mn-cs"/>
              </a:rPr>
              <a:t>Early military satellites had film cameras that needed to be brought back to earth to retrieve the film for processing and analysis. The development of digital imaging and wireless data transmission made it possible for reconnaissance satellites to remain in orbit. Photographs are encoded and transmitted to earth using radio signals.  </a:t>
            </a:r>
          </a:p>
          <a:p>
            <a:r>
              <a:rPr lang="en-GB" sz="1200" kern="1200" dirty="0">
                <a:solidFill>
                  <a:schemeClr val="tx1"/>
                </a:solidFill>
                <a:effectLst/>
                <a:latin typeface="+mn-lt"/>
                <a:ea typeface="+mn-ea"/>
                <a:cs typeface="+mn-cs"/>
              </a:rPr>
              <a:t>Modern artificial satellites use a wide variety of sensors, electronics and programmable devices to gather, process, store and transmit information back to earth. Control signals travel in the opposite direction from Earth to the satellite.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Even more fanciful in 1957 would have been the idea that secondary school pupils could get involved in rocketry and data capture and yet, these types of activity are happening in schools across the world.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Design based on understanding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Solid fuel rocket motors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Calculating flight performance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Structure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Aerodynamics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Payload</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Control</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Manufacture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Computer analyses and simulations</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Testing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Data logging</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36</a:t>
            </a:fld>
            <a:endParaRPr lang="en-GB"/>
          </a:p>
        </p:txBody>
      </p:sp>
    </p:spTree>
    <p:extLst>
      <p:ext uri="{BB962C8B-B14F-4D97-AF65-F5344CB8AC3E}">
        <p14:creationId xmlns:p14="http://schemas.microsoft.com/office/powerpoint/2010/main" val="2604664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Design is about using creativity and imagination to solve real and relevant problems by considering the needs of others.</a:t>
            </a:r>
          </a:p>
          <a:p>
            <a:r>
              <a:rPr lang="en-GB" sz="1200" kern="1200" dirty="0">
                <a:solidFill>
                  <a:schemeClr val="tx1"/>
                </a:solidFill>
                <a:effectLst/>
                <a:latin typeface="+mn-lt"/>
                <a:ea typeface="+mn-ea"/>
                <a:cs typeface="+mn-cs"/>
              </a:rPr>
              <a:t>It requires a clear understanding of the design context, likely impact of solutions and the materials, process and systems available to create solutions. </a:t>
            </a:r>
          </a:p>
          <a:p>
            <a:r>
              <a:rPr lang="en-GB" sz="1200" kern="1200" dirty="0">
                <a:solidFill>
                  <a:schemeClr val="tx1"/>
                </a:solidFill>
                <a:effectLst/>
                <a:latin typeface="+mn-lt"/>
                <a:ea typeface="+mn-ea"/>
                <a:cs typeface="+mn-cs"/>
              </a:rPr>
              <a:t>Design is an iterative process of improvement based on developing a better understanding of problems, gained from prototyping, testing and analysis.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37</a:t>
            </a:fld>
            <a:endParaRPr lang="en-GB"/>
          </a:p>
        </p:txBody>
      </p:sp>
    </p:spTree>
    <p:extLst>
      <p:ext uri="{BB962C8B-B14F-4D97-AF65-F5344CB8AC3E}">
        <p14:creationId xmlns:p14="http://schemas.microsoft.com/office/powerpoint/2010/main" val="30485679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Specific impulse</a:t>
            </a:r>
          </a:p>
          <a:p>
            <a:r>
              <a:rPr lang="en-GB" sz="1200" kern="1200" dirty="0">
                <a:solidFill>
                  <a:schemeClr val="tx1"/>
                </a:solidFill>
                <a:effectLst/>
                <a:latin typeface="+mn-lt"/>
                <a:ea typeface="+mn-ea"/>
                <a:cs typeface="+mn-cs"/>
              </a:rPr>
              <a:t>In order to calculate the first phase of rocket flight you need to know the total impulse from the rocket motor.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Total Impulse is equal to the force over the duration of the rocket thrust.</a:t>
            </a:r>
          </a:p>
          <a:p>
            <a:r>
              <a:rPr lang="en-GB" sz="1200" kern="1200" dirty="0">
                <a:solidFill>
                  <a:schemeClr val="tx1"/>
                </a:solidFill>
                <a:effectLst/>
                <a:latin typeface="+mn-lt"/>
                <a:ea typeface="+mn-ea"/>
                <a:cs typeface="+mn-cs"/>
              </a:rPr>
              <a:t>	Total impulse = force x time</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Total impulse can be found from the area beneath the curve in a graph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Estes provide force x time graphs for all of their rocket motors.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38</a:t>
            </a:fld>
            <a:endParaRPr lang="en-GB"/>
          </a:p>
        </p:txBody>
      </p:sp>
    </p:spTree>
    <p:extLst>
      <p:ext uri="{BB962C8B-B14F-4D97-AF65-F5344CB8AC3E}">
        <p14:creationId xmlns:p14="http://schemas.microsoft.com/office/powerpoint/2010/main" val="1889549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There are several ways of calculating the area under the curve.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Counting squares.</a:t>
            </a:r>
          </a:p>
          <a:p>
            <a:r>
              <a:rPr lang="en-GB" sz="1200" kern="1200" dirty="0">
                <a:solidFill>
                  <a:schemeClr val="tx1"/>
                </a:solidFill>
                <a:effectLst/>
                <a:latin typeface="+mn-lt"/>
                <a:ea typeface="+mn-ea"/>
                <a:cs typeface="+mn-cs"/>
              </a:rPr>
              <a:t>Counting the green squares on the graph on the right gives an estimated area of 13 squares.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area of one square is 2 x 0.1 = 0.2 Ns</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Total impulse =</a:t>
            </a:r>
            <a:r>
              <a:rPr lang="en-GB" sz="1200" kern="1200" dirty="0">
                <a:solidFill>
                  <a:schemeClr val="tx1"/>
                </a:solidFill>
                <a:effectLst/>
                <a:latin typeface="+mn-lt"/>
                <a:ea typeface="+mn-ea"/>
                <a:cs typeface="+mn-cs"/>
              </a:rPr>
              <a:t> 13 x 0.2 = </a:t>
            </a:r>
            <a:r>
              <a:rPr lang="en-GB" sz="1200" b="1" kern="1200" dirty="0">
                <a:solidFill>
                  <a:schemeClr val="tx1"/>
                </a:solidFill>
                <a:effectLst/>
                <a:latin typeface="+mn-lt"/>
                <a:ea typeface="+mn-ea"/>
                <a:cs typeface="+mn-cs"/>
              </a:rPr>
              <a:t>2.6 Ns</a:t>
            </a:r>
          </a:p>
          <a:p>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Calculus (integration) requires higher level mathematics and is beyond the scope of this guide.</a:t>
            </a:r>
            <a:endParaRPr lang="en-GB" b="1" dirty="0"/>
          </a:p>
        </p:txBody>
      </p:sp>
      <p:sp>
        <p:nvSpPr>
          <p:cNvPr id="4" name="Slide Number Placeholder 3"/>
          <p:cNvSpPr>
            <a:spLocks noGrp="1"/>
          </p:cNvSpPr>
          <p:nvPr>
            <p:ph type="sldNum" sz="quarter" idx="10"/>
          </p:nvPr>
        </p:nvSpPr>
        <p:spPr/>
        <p:txBody>
          <a:bodyPr/>
          <a:lstStyle/>
          <a:p>
            <a:fld id="{1B027BE5-EDE0-48D0-A495-EFF55820E730}" type="slidenum">
              <a:rPr lang="en-GB" smtClean="0"/>
              <a:t>39</a:t>
            </a:fld>
            <a:endParaRPr lang="en-GB"/>
          </a:p>
        </p:txBody>
      </p:sp>
    </p:spTree>
    <p:extLst>
      <p:ext uri="{BB962C8B-B14F-4D97-AF65-F5344CB8AC3E}">
        <p14:creationId xmlns:p14="http://schemas.microsoft.com/office/powerpoint/2010/main" val="1889549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Rockets launched from earth have mass and their propulsion systems must overcome the forces of gravity acting on that mass during launch. Isaac Newton was the first scientist to describe how objects move in the three laws of motion that are now named after him.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We will be using Newton’s three laws (not in their numbered order) to explain how rockets work.</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a:t>
            </a:fld>
            <a:endParaRPr lang="en-GB"/>
          </a:p>
        </p:txBody>
      </p:sp>
    </p:spTree>
    <p:extLst>
      <p:ext uri="{BB962C8B-B14F-4D97-AF65-F5344CB8AC3E}">
        <p14:creationId xmlns:p14="http://schemas.microsoft.com/office/powerpoint/2010/main" val="34032430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your data logging software includes calculus functions it will be able to calculate the area under a graph.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 simple experiment with a force sensor and data logging equipment will record the thrust during an engine firing.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video shows a school in the US performing this type of experiment.</a:t>
            </a:r>
          </a:p>
          <a:p>
            <a:r>
              <a:rPr lang="en-GB" sz="1200" u="sng" kern="1200" dirty="0">
                <a:solidFill>
                  <a:schemeClr val="tx1"/>
                </a:solidFill>
                <a:effectLst/>
                <a:latin typeface="+mn-lt"/>
                <a:ea typeface="+mn-ea"/>
                <a:cs typeface="+mn-cs"/>
                <a:hlinkClick r:id="rId3"/>
              </a:rPr>
              <a:t>https://www.youtube.com/watch?v=cGzzkOBEAto</a:t>
            </a:r>
            <a:r>
              <a:rPr lang="en-GB" sz="1200" kern="1200" dirty="0">
                <a:solidFill>
                  <a:schemeClr val="tx1"/>
                </a:solidFill>
                <a:effectLst/>
                <a:latin typeface="+mn-lt"/>
                <a:ea typeface="+mn-ea"/>
                <a:cs typeface="+mn-cs"/>
              </a:rPr>
              <a:t> </a:t>
            </a:r>
            <a:endParaRPr lang="en-GB" b="1" dirty="0"/>
          </a:p>
        </p:txBody>
      </p:sp>
      <p:sp>
        <p:nvSpPr>
          <p:cNvPr id="4" name="Slide Number Placeholder 3"/>
          <p:cNvSpPr>
            <a:spLocks noGrp="1"/>
          </p:cNvSpPr>
          <p:nvPr>
            <p:ph type="sldNum" sz="quarter" idx="10"/>
          </p:nvPr>
        </p:nvSpPr>
        <p:spPr/>
        <p:txBody>
          <a:bodyPr/>
          <a:lstStyle/>
          <a:p>
            <a:fld id="{1B027BE5-EDE0-48D0-A495-EFF55820E730}" type="slidenum">
              <a:rPr lang="en-GB" smtClean="0"/>
              <a:t>40</a:t>
            </a:fld>
            <a:endParaRPr lang="en-GB"/>
          </a:p>
        </p:txBody>
      </p:sp>
    </p:spTree>
    <p:extLst>
      <p:ext uri="{BB962C8B-B14F-4D97-AF65-F5344CB8AC3E}">
        <p14:creationId xmlns:p14="http://schemas.microsoft.com/office/powerpoint/2010/main" val="18895491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Excel – area under a graph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Although Excel doesn’t have calculus functions, it is possible to get an approximation using a technique demonstrated in the linked video and excel file.</a:t>
            </a:r>
          </a:p>
          <a:p>
            <a:endParaRPr lang="en-GB" sz="1200" kern="1200" dirty="0">
              <a:solidFill>
                <a:schemeClr val="tx1"/>
              </a:solidFill>
              <a:effectLst/>
              <a:latin typeface="+mn-lt"/>
              <a:ea typeface="+mn-ea"/>
              <a:cs typeface="+mn-cs"/>
            </a:endParaRPr>
          </a:p>
          <a:p>
            <a:r>
              <a:rPr lang="en-GB" sz="1200" i="0" u="sng" kern="1200" dirty="0">
                <a:solidFill>
                  <a:schemeClr val="tx1"/>
                </a:solidFill>
                <a:effectLst/>
                <a:latin typeface="+mn-lt"/>
                <a:ea typeface="+mn-ea"/>
                <a:cs typeface="+mn-cs"/>
                <a:hlinkClick r:id="rId3"/>
              </a:rPr>
              <a:t>http://www.statisticshowto.com/how-to-find-the-area-under-a-curve-in-microsoft-excel/</a:t>
            </a:r>
            <a:r>
              <a:rPr lang="en-GB" sz="120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1B027BE5-EDE0-48D0-A495-EFF55820E730}" type="slidenum">
              <a:rPr lang="en-GB" smtClean="0"/>
              <a:t>41</a:t>
            </a:fld>
            <a:endParaRPr lang="en-GB"/>
          </a:p>
        </p:txBody>
      </p:sp>
    </p:spTree>
    <p:extLst>
      <p:ext uri="{BB962C8B-B14F-4D97-AF65-F5344CB8AC3E}">
        <p14:creationId xmlns:p14="http://schemas.microsoft.com/office/powerpoint/2010/main" val="18895491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Acceleration during the thrust phase</a:t>
            </a:r>
          </a:p>
          <a:p>
            <a:r>
              <a:rPr lang="en-GB" sz="1200" kern="1200" dirty="0">
                <a:solidFill>
                  <a:schemeClr val="tx1"/>
                </a:solidFill>
                <a:effectLst/>
                <a:latin typeface="+mn-lt"/>
                <a:ea typeface="+mn-ea"/>
                <a:cs typeface="+mn-cs"/>
              </a:rPr>
              <a:t>The solid fuel in model rockets has a very small mass compared with the total for the entire rocket so, the formula </a:t>
            </a:r>
            <a:r>
              <a:rPr lang="en-GB" sz="1200" b="1" kern="1200" dirty="0">
                <a:solidFill>
                  <a:schemeClr val="tx1"/>
                </a:solidFill>
                <a:effectLst/>
                <a:latin typeface="+mn-lt"/>
                <a:ea typeface="+mn-ea"/>
                <a:cs typeface="+mn-cs"/>
              </a:rPr>
              <a:t>f=ma</a:t>
            </a:r>
            <a:r>
              <a:rPr lang="en-GB" sz="1200" kern="1200" dirty="0">
                <a:solidFill>
                  <a:schemeClr val="tx1"/>
                </a:solidFill>
                <a:effectLst/>
                <a:latin typeface="+mn-lt"/>
                <a:ea typeface="+mn-ea"/>
                <a:cs typeface="+mn-cs"/>
              </a:rPr>
              <a:t> can be used for acceleration.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Estes Viking rocket is popular in schools and, including motor, has a mass of 23 grams.</a:t>
            </a:r>
          </a:p>
          <a:p>
            <a:r>
              <a:rPr lang="en-GB" sz="1200" kern="1200" dirty="0">
                <a:solidFill>
                  <a:schemeClr val="tx1"/>
                </a:solidFill>
                <a:effectLst/>
                <a:latin typeface="+mn-lt"/>
                <a:ea typeface="+mn-ea"/>
                <a:cs typeface="+mn-cs"/>
              </a:rPr>
              <a:t>(This is far less than the mass of the CAD model (101 grams) used in the simulation in the first part of this guide.)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42</a:t>
            </a:fld>
            <a:endParaRPr lang="en-GB"/>
          </a:p>
        </p:txBody>
      </p:sp>
    </p:spTree>
    <p:extLst>
      <p:ext uri="{BB962C8B-B14F-4D97-AF65-F5344CB8AC3E}">
        <p14:creationId xmlns:p14="http://schemas.microsoft.com/office/powerpoint/2010/main" val="71201065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To work this out we need to know the duration of the motor thrust. This can be found in the data sheet for the rocket motor.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thrust from an Estes A8 rocket motor lasts for </a:t>
            </a:r>
            <a:r>
              <a:rPr lang="en-GB" sz="1200" b="1" kern="1200" dirty="0">
                <a:solidFill>
                  <a:schemeClr val="tx1"/>
                </a:solidFill>
                <a:effectLst/>
                <a:latin typeface="+mn-lt"/>
                <a:ea typeface="+mn-ea"/>
                <a:cs typeface="+mn-cs"/>
              </a:rPr>
              <a:t>0.7 seconds.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43</a:t>
            </a:fld>
            <a:endParaRPr lang="en-GB"/>
          </a:p>
        </p:txBody>
      </p:sp>
    </p:spTree>
    <p:extLst>
      <p:ext uri="{BB962C8B-B14F-4D97-AF65-F5344CB8AC3E}">
        <p14:creationId xmlns:p14="http://schemas.microsoft.com/office/powerpoint/2010/main" val="17557039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Height is measured from a local reference or datum point.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For your rocket flights that could be the school field.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Altitude is measured from a universal datum, usually </a:t>
            </a:r>
            <a:r>
              <a:rPr lang="en-GB" sz="1200" b="1" kern="1200" dirty="0">
                <a:solidFill>
                  <a:schemeClr val="tx1"/>
                </a:solidFill>
                <a:effectLst/>
                <a:latin typeface="+mn-lt"/>
                <a:ea typeface="+mn-ea"/>
                <a:cs typeface="+mn-cs"/>
              </a:rPr>
              <a:t>mean sea level</a:t>
            </a:r>
            <a:r>
              <a:rPr lang="en-GB" sz="1200" kern="1200" dirty="0">
                <a:solidFill>
                  <a:schemeClr val="tx1"/>
                </a:solidFill>
                <a:effectLst/>
                <a:latin typeface="+mn-lt"/>
                <a:ea typeface="+mn-ea"/>
                <a:cs typeface="+mn-cs"/>
              </a:rPr>
              <a:t> (MSL).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Because height varies, aircraft fly using altitude so they know how high they are relative to other aircraft.</a:t>
            </a:r>
          </a:p>
          <a:p>
            <a:endParaRPr lang="en-GB" dirty="0"/>
          </a:p>
          <a:p>
            <a:r>
              <a:rPr lang="en-GB" sz="1200" kern="1200" dirty="0">
                <a:solidFill>
                  <a:schemeClr val="tx1"/>
                </a:solidFill>
                <a:effectLst/>
                <a:latin typeface="+mn-lt"/>
                <a:ea typeface="+mn-ea"/>
                <a:cs typeface="+mn-cs"/>
              </a:rPr>
              <a:t>Pupils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can find out the altitude of your school from detailed maps which show contours and spot heights.</a:t>
            </a:r>
          </a:p>
          <a:p>
            <a:r>
              <a:rPr lang="en-GB" sz="1200" u="sng" kern="1200" dirty="0">
                <a:solidFill>
                  <a:schemeClr val="tx1"/>
                </a:solidFill>
                <a:effectLst/>
                <a:latin typeface="+mn-lt"/>
                <a:ea typeface="+mn-ea"/>
                <a:cs typeface="+mn-cs"/>
                <a:hlinkClick r:id="rId3"/>
              </a:rPr>
              <a:t>https://www.ordnancesurvey.co.uk/</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hlinkClick r:id="rId4"/>
              </a:rPr>
              <a:t>https://www.bing.com/maps</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44</a:t>
            </a:fld>
            <a:endParaRPr lang="en-GB"/>
          </a:p>
        </p:txBody>
      </p:sp>
    </p:spTree>
    <p:extLst>
      <p:ext uri="{BB962C8B-B14F-4D97-AF65-F5344CB8AC3E}">
        <p14:creationId xmlns:p14="http://schemas.microsoft.com/office/powerpoint/2010/main" val="15248956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confuse matters, Ordnance Survey in the </a:t>
            </a:r>
            <a:r>
              <a:rPr lang="en-GB" baseline="0" dirty="0"/>
              <a:t>UK uses Mean Seal Level (MSL) as the reference but calls the measurements on maps ‘heights’.</a:t>
            </a:r>
          </a:p>
          <a:p>
            <a:endParaRPr lang="en-GB" baseline="0" dirty="0"/>
          </a:p>
          <a:p>
            <a:r>
              <a:rPr lang="en-GB" b="1" i="1" baseline="0" dirty="0"/>
              <a:t>Teacher</a:t>
            </a:r>
            <a:r>
              <a:rPr lang="en-GB" i="1" baseline="0" dirty="0"/>
              <a:t>: Tri stand for trigonometry which is the method early map makers used to measure the height of key features.</a:t>
            </a:r>
            <a:endParaRPr lang="en-GB" i="1" dirty="0"/>
          </a:p>
        </p:txBody>
      </p:sp>
      <p:sp>
        <p:nvSpPr>
          <p:cNvPr id="4" name="Slide Number Placeholder 3"/>
          <p:cNvSpPr>
            <a:spLocks noGrp="1"/>
          </p:cNvSpPr>
          <p:nvPr>
            <p:ph type="sldNum" sz="quarter" idx="10"/>
          </p:nvPr>
        </p:nvSpPr>
        <p:spPr/>
        <p:txBody>
          <a:bodyPr/>
          <a:lstStyle/>
          <a:p>
            <a:fld id="{1B027BE5-EDE0-48D0-A495-EFF55820E730}" type="slidenum">
              <a:rPr lang="en-GB" smtClean="0"/>
              <a:t>45</a:t>
            </a:fld>
            <a:endParaRPr lang="en-GB"/>
          </a:p>
        </p:txBody>
      </p:sp>
    </p:spTree>
    <p:extLst>
      <p:ext uri="{BB962C8B-B14F-4D97-AF65-F5344CB8AC3E}">
        <p14:creationId xmlns:p14="http://schemas.microsoft.com/office/powerpoint/2010/main" val="41901564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When the rocket motor runs out of fuel, the force of gravity will slow the rocket until the velocity is zero.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At this point the rocket will be at its highest point called </a:t>
            </a:r>
            <a:r>
              <a:rPr lang="en-GB" sz="1200" b="1" kern="1200" dirty="0">
                <a:solidFill>
                  <a:schemeClr val="tx1"/>
                </a:solidFill>
                <a:effectLst/>
                <a:latin typeface="+mn-lt"/>
                <a:ea typeface="+mn-ea"/>
                <a:cs typeface="+mn-cs"/>
              </a:rPr>
              <a:t>apogee</a:t>
            </a:r>
            <a:r>
              <a:rPr lang="en-GB" sz="1200" kern="1200" dirty="0">
                <a:solidFill>
                  <a:schemeClr val="tx1"/>
                </a:solidFill>
                <a:effectLst/>
                <a:latin typeface="+mn-lt"/>
                <a:ea typeface="+mn-ea"/>
                <a:cs typeface="+mn-cs"/>
              </a:rPr>
              <a:t>.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After this, the rocket will begin falling back to earth.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Knowing the time, mass of the rocket and start and end velocities, we can calculate the distance travelled.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Next we calculate the average velocity.</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46</a:t>
            </a:fld>
            <a:endParaRPr lang="en-GB"/>
          </a:p>
        </p:txBody>
      </p:sp>
    </p:spTree>
    <p:extLst>
      <p:ext uri="{BB962C8B-B14F-4D97-AF65-F5344CB8AC3E}">
        <p14:creationId xmlns:p14="http://schemas.microsoft.com/office/powerpoint/2010/main" val="1259042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order to calculate apogee, we must</a:t>
            </a:r>
            <a:r>
              <a:rPr lang="en-GB" baseline="0" dirty="0"/>
              <a:t> first calculate average velocity.</a:t>
            </a:r>
          </a:p>
          <a:p>
            <a:endParaRPr lang="en-GB" baseline="0" dirty="0"/>
          </a:p>
          <a:p>
            <a:r>
              <a:rPr lang="en-GB" baseline="0" dirty="0"/>
              <a:t>Once we know average velocity we can calculate coasting distance.</a:t>
            </a:r>
          </a:p>
          <a:p>
            <a:endParaRPr lang="en-GB" baseline="0" dirty="0"/>
          </a:p>
          <a:p>
            <a:r>
              <a:rPr lang="en-GB" baseline="0" dirty="0"/>
              <a:t>Adding height at burnout and coasting distance gives us apogee.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47</a:t>
            </a:fld>
            <a:endParaRPr lang="en-GB"/>
          </a:p>
        </p:txBody>
      </p:sp>
    </p:spTree>
    <p:extLst>
      <p:ext uri="{BB962C8B-B14F-4D97-AF65-F5344CB8AC3E}">
        <p14:creationId xmlns:p14="http://schemas.microsoft.com/office/powerpoint/2010/main" val="23566149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Most commercial and model rockets use a monocoque or shell structure where the outer skin, as well as creating a smooth aerodynamic shape, also provides mounting points for the motor, payload and tether for the recovery parachute. Using a monocoque for two purposes like this creates a light yet strong shape.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This partial cutaway shows the disks holding the motor. These are glued into the fuselage tube maintaining the circular section.</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 well as parting the air, the nose also maintains the circular section at the top of the fuselage.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48</a:t>
            </a:fld>
            <a:endParaRPr lang="en-GB"/>
          </a:p>
        </p:txBody>
      </p:sp>
    </p:spTree>
    <p:extLst>
      <p:ext uri="{BB962C8B-B14F-4D97-AF65-F5344CB8AC3E}">
        <p14:creationId xmlns:p14="http://schemas.microsoft.com/office/powerpoint/2010/main" val="6518081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main requirements for materials used to make rockets are: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Strong</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Light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Low cost</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Safe to cut and shape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Fuselage – </a:t>
            </a:r>
            <a:r>
              <a:rPr lang="en-GB" sz="1200" kern="1200" dirty="0">
                <a:solidFill>
                  <a:schemeClr val="tx1"/>
                </a:solidFill>
                <a:effectLst/>
                <a:latin typeface="+mn-lt"/>
                <a:ea typeface="+mn-ea"/>
                <a:cs typeface="+mn-cs"/>
              </a:rPr>
              <a:t>Cardboard meets all of these criteria but other materials may provide advantages for your specific design.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Fins – </a:t>
            </a:r>
            <a:r>
              <a:rPr lang="en-GB" sz="1200" kern="1200" dirty="0">
                <a:solidFill>
                  <a:schemeClr val="tx1"/>
                </a:solidFill>
                <a:effectLst/>
                <a:latin typeface="+mn-lt"/>
                <a:ea typeface="+mn-ea"/>
                <a:cs typeface="+mn-cs"/>
              </a:rPr>
              <a:t>On smaller rockets, card or balsa wood is often used for the fins. Larger rockets might use plywood or even aluminium.</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Nose – </a:t>
            </a:r>
            <a:r>
              <a:rPr lang="en-GB" sz="1200" kern="1200" dirty="0">
                <a:solidFill>
                  <a:schemeClr val="tx1"/>
                </a:solidFill>
                <a:effectLst/>
                <a:latin typeface="+mn-lt"/>
                <a:ea typeface="+mn-ea"/>
                <a:cs typeface="+mn-cs"/>
              </a:rPr>
              <a:t>Balsa wood is very light and easily shaped with a smooth surface, meeting all of the requirements for the nose of a rocket. Commercial kits often include a moulded plastic nose. The process of blow moulding is ideally suited to large volume manufacture.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49</a:t>
            </a:fld>
            <a:endParaRPr lang="en-GB"/>
          </a:p>
        </p:txBody>
      </p:sp>
    </p:spTree>
    <p:extLst>
      <p:ext uri="{BB962C8B-B14F-4D97-AF65-F5344CB8AC3E}">
        <p14:creationId xmlns:p14="http://schemas.microsoft.com/office/powerpoint/2010/main" val="513312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rocket on the launch pad is ‘at rest’ because the forces acting on it balance out.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weight of a rocket is made up of </a:t>
            </a:r>
            <a:r>
              <a:rPr lang="en-GB" sz="1200" b="1" kern="1200" dirty="0">
                <a:solidFill>
                  <a:schemeClr val="tx1"/>
                </a:solidFill>
                <a:effectLst/>
                <a:latin typeface="+mn-lt"/>
                <a:ea typeface="+mn-ea"/>
                <a:cs typeface="+mn-cs"/>
              </a:rPr>
              <a:t>gravity</a:t>
            </a:r>
            <a:r>
              <a:rPr lang="en-GB" sz="1200" kern="1200" dirty="0">
                <a:solidFill>
                  <a:schemeClr val="tx1"/>
                </a:solidFill>
                <a:effectLst/>
                <a:latin typeface="+mn-lt"/>
                <a:ea typeface="+mn-ea"/>
                <a:cs typeface="+mn-cs"/>
              </a:rPr>
              <a:t> acting on the </a:t>
            </a:r>
            <a:r>
              <a:rPr lang="en-GB" sz="1200" b="1" kern="1200" dirty="0">
                <a:solidFill>
                  <a:schemeClr val="tx1"/>
                </a:solidFill>
                <a:effectLst/>
                <a:latin typeface="+mn-lt"/>
                <a:ea typeface="+mn-ea"/>
                <a:cs typeface="+mn-cs"/>
              </a:rPr>
              <a:t>mass</a:t>
            </a:r>
            <a:r>
              <a:rPr lang="en-GB" sz="1200" kern="1200" dirty="0">
                <a:solidFill>
                  <a:schemeClr val="tx1"/>
                </a:solidFill>
                <a:effectLst/>
                <a:latin typeface="+mn-lt"/>
                <a:ea typeface="+mn-ea"/>
                <a:cs typeface="+mn-cs"/>
              </a:rPr>
              <a:t>. This </a:t>
            </a:r>
            <a:r>
              <a:rPr lang="en-GB" sz="1200" b="1" kern="1200" dirty="0">
                <a:solidFill>
                  <a:schemeClr val="tx1"/>
                </a:solidFill>
                <a:effectLst/>
                <a:latin typeface="+mn-lt"/>
                <a:ea typeface="+mn-ea"/>
                <a:cs typeface="+mn-cs"/>
              </a:rPr>
              <a:t>weight</a:t>
            </a:r>
            <a:r>
              <a:rPr lang="en-GB" sz="1200" kern="1200" dirty="0">
                <a:solidFill>
                  <a:schemeClr val="tx1"/>
                </a:solidFill>
                <a:effectLst/>
                <a:latin typeface="+mn-lt"/>
                <a:ea typeface="+mn-ea"/>
                <a:cs typeface="+mn-cs"/>
              </a:rPr>
              <a:t> acts downwards through the feet of the rocket.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Before lift-off, the launch pad provides the same </a:t>
            </a:r>
            <a:r>
              <a:rPr lang="en-GB" sz="1200" b="1" kern="1200" dirty="0">
                <a:solidFill>
                  <a:schemeClr val="tx1"/>
                </a:solidFill>
                <a:effectLst/>
                <a:latin typeface="+mn-lt"/>
                <a:ea typeface="+mn-ea"/>
                <a:cs typeface="+mn-cs"/>
              </a:rPr>
              <a:t>forces</a:t>
            </a:r>
            <a:r>
              <a:rPr lang="en-GB" sz="1200" kern="1200" dirty="0">
                <a:solidFill>
                  <a:schemeClr val="tx1"/>
                </a:solidFill>
                <a:effectLst/>
                <a:latin typeface="+mn-lt"/>
                <a:ea typeface="+mn-ea"/>
                <a:cs typeface="+mn-cs"/>
              </a:rPr>
              <a:t> acting upwards to balance the weight of the rocket.</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a:t>
            </a:fld>
            <a:endParaRPr lang="en-GB"/>
          </a:p>
        </p:txBody>
      </p:sp>
    </p:spTree>
    <p:extLst>
      <p:ext uri="{BB962C8B-B14F-4D97-AF65-F5344CB8AC3E}">
        <p14:creationId xmlns:p14="http://schemas.microsoft.com/office/powerpoint/2010/main" val="3108145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Air resistance – </a:t>
            </a:r>
            <a:r>
              <a:rPr lang="en-GB" sz="1200" kern="1200" dirty="0">
                <a:solidFill>
                  <a:schemeClr val="tx1"/>
                </a:solidFill>
                <a:effectLst/>
                <a:latin typeface="+mn-lt"/>
                <a:ea typeface="+mn-ea"/>
                <a:cs typeface="+mn-cs"/>
              </a:rPr>
              <a:t>Air is all around us and essential to life, providing the oxygen our bodies need. We notice air when the wind is blowing or when we are moving quickly.</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To feel the effect of air resistance, try holding a large sheet of plywood in front of you facing into the wind. Try again with the board edge to the wind. Was it harder or easier to hold the board?</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Frontal area – </a:t>
            </a: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hole</a:t>
            </a:r>
            <a:r>
              <a:rPr lang="en-GB" sz="1200" kern="1200" dirty="0">
                <a:solidFill>
                  <a:schemeClr val="tx1"/>
                </a:solidFill>
                <a:effectLst/>
                <a:latin typeface="+mn-lt"/>
                <a:ea typeface="+mn-ea"/>
                <a:cs typeface="+mn-cs"/>
              </a:rPr>
              <a:t> objects make when they move through the air is a key part of drag. Anything you can do to reduce the </a:t>
            </a:r>
            <a:r>
              <a:rPr lang="en-GB" sz="1200" b="1" kern="1200" dirty="0">
                <a:solidFill>
                  <a:schemeClr val="tx1"/>
                </a:solidFill>
                <a:effectLst/>
                <a:latin typeface="+mn-lt"/>
                <a:ea typeface="+mn-ea"/>
                <a:cs typeface="+mn-cs"/>
              </a:rPr>
              <a:t>frontal area</a:t>
            </a:r>
            <a:r>
              <a:rPr lang="en-GB" sz="1200" kern="1200" dirty="0">
                <a:solidFill>
                  <a:schemeClr val="tx1"/>
                </a:solidFill>
                <a:effectLst/>
                <a:latin typeface="+mn-lt"/>
                <a:ea typeface="+mn-ea"/>
                <a:cs typeface="+mn-cs"/>
              </a:rPr>
              <a:t> of your rocket will help reduce the air resistance.</a:t>
            </a:r>
          </a:p>
          <a:p>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CAD model</a:t>
            </a:r>
            <a:r>
              <a:rPr lang="en-GB" sz="1200" b="1" kern="1200" baseline="0" dirty="0">
                <a:solidFill>
                  <a:schemeClr val="tx1"/>
                </a:solidFill>
                <a:effectLst/>
                <a:latin typeface="+mn-lt"/>
                <a:ea typeface="+mn-ea"/>
                <a:cs typeface="+mn-cs"/>
              </a:rPr>
              <a:t> </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 work plane and sketch have been created and the rocket outline projected/drawn onto the sketch. The </a:t>
            </a:r>
            <a:r>
              <a:rPr lang="en-GB" sz="1200" b="1" kern="1200" dirty="0">
                <a:solidFill>
                  <a:schemeClr val="tx1"/>
                </a:solidFill>
                <a:effectLst/>
                <a:latin typeface="+mn-lt"/>
                <a:ea typeface="+mn-ea"/>
                <a:cs typeface="+mn-cs"/>
              </a:rPr>
              <a:t>Inspect</a:t>
            </a:r>
            <a:r>
              <a:rPr lang="en-GB" sz="1200" kern="1200" dirty="0">
                <a:solidFill>
                  <a:schemeClr val="tx1"/>
                </a:solidFill>
                <a:effectLst/>
                <a:latin typeface="+mn-lt"/>
                <a:ea typeface="+mn-ea"/>
                <a:cs typeface="+mn-cs"/>
              </a:rPr>
              <a:t> &gt; </a:t>
            </a:r>
            <a:r>
              <a:rPr lang="en-GB" sz="1200" b="1" kern="1200" dirty="0">
                <a:solidFill>
                  <a:schemeClr val="tx1"/>
                </a:solidFill>
                <a:effectLst/>
                <a:latin typeface="+mn-lt"/>
                <a:ea typeface="+mn-ea"/>
                <a:cs typeface="+mn-cs"/>
              </a:rPr>
              <a:t>Area</a:t>
            </a:r>
            <a:r>
              <a:rPr lang="en-GB" sz="1200" kern="1200" dirty="0">
                <a:solidFill>
                  <a:schemeClr val="tx1"/>
                </a:solidFill>
                <a:effectLst/>
                <a:latin typeface="+mn-lt"/>
                <a:ea typeface="+mn-ea"/>
                <a:cs typeface="+mn-cs"/>
              </a:rPr>
              <a:t> tool in </a:t>
            </a:r>
            <a:r>
              <a:rPr lang="en-GB" sz="1200" b="1" kern="1200" dirty="0">
                <a:solidFill>
                  <a:schemeClr val="tx1"/>
                </a:solidFill>
                <a:effectLst/>
                <a:latin typeface="+mn-lt"/>
                <a:ea typeface="+mn-ea"/>
                <a:cs typeface="+mn-cs"/>
              </a:rPr>
              <a:t>Inventor</a:t>
            </a:r>
            <a:r>
              <a:rPr lang="en-GB" sz="1200" kern="1200" dirty="0">
                <a:solidFill>
                  <a:schemeClr val="tx1"/>
                </a:solidFill>
                <a:effectLst/>
                <a:latin typeface="+mn-lt"/>
                <a:ea typeface="+mn-ea"/>
                <a:cs typeface="+mn-cs"/>
              </a:rPr>
              <a:t> will measure and display the area of a closed outline.</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50</a:t>
            </a:fld>
            <a:endParaRPr lang="en-GB"/>
          </a:p>
        </p:txBody>
      </p:sp>
    </p:spTree>
    <p:extLst>
      <p:ext uri="{BB962C8B-B14F-4D97-AF65-F5344CB8AC3E}">
        <p14:creationId xmlns:p14="http://schemas.microsoft.com/office/powerpoint/2010/main" val="399715338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effect of air resisting movement is called </a:t>
            </a:r>
            <a:r>
              <a:rPr lang="en-GB" sz="1200" b="1" kern="1200" dirty="0">
                <a:solidFill>
                  <a:schemeClr val="tx1"/>
                </a:solidFill>
                <a:effectLst/>
                <a:latin typeface="+mn-lt"/>
                <a:ea typeface="+mn-ea"/>
                <a:cs typeface="+mn-cs"/>
              </a:rPr>
              <a:t>drag</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Scientists devised a way of measuring it called the </a:t>
            </a:r>
            <a:r>
              <a:rPr lang="en-GB" sz="1200" b="1" kern="1200" dirty="0">
                <a:solidFill>
                  <a:schemeClr val="tx1"/>
                </a:solidFill>
                <a:effectLst/>
                <a:latin typeface="+mn-lt"/>
                <a:ea typeface="+mn-ea"/>
                <a:cs typeface="+mn-cs"/>
              </a:rPr>
              <a:t>coefficient of drag</a:t>
            </a:r>
            <a:r>
              <a:rPr lang="en-GB" sz="1200" kern="1200" dirty="0">
                <a:solidFill>
                  <a:schemeClr val="tx1"/>
                </a:solidFill>
                <a:effectLst/>
                <a:latin typeface="+mn-lt"/>
                <a:ea typeface="+mn-ea"/>
                <a:cs typeface="+mn-cs"/>
              </a:rPr>
              <a:t> which is used extensively for cars.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 number between</a:t>
            </a:r>
            <a:r>
              <a:rPr lang="en-GB" sz="1200" kern="1200" baseline="0" dirty="0">
                <a:solidFill>
                  <a:schemeClr val="tx1"/>
                </a:solidFill>
                <a:effectLst/>
                <a:latin typeface="+mn-lt"/>
                <a:ea typeface="+mn-ea"/>
                <a:cs typeface="+mn-cs"/>
              </a:rPr>
              <a:t> 0 and 1 with the symbol C</a:t>
            </a:r>
            <a:r>
              <a:rPr lang="en-GB" sz="1200" kern="1200" baseline="-25000" dirty="0">
                <a:solidFill>
                  <a:schemeClr val="tx1"/>
                </a:solidFill>
                <a:effectLst/>
                <a:latin typeface="+mn-lt"/>
                <a:ea typeface="+mn-ea"/>
                <a:cs typeface="+mn-cs"/>
              </a:rPr>
              <a:t>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Two cars at the opposite ends of aerodynamic efficiency are shown with their drag coefficients.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Shapes have been provided in Autodesk for pupils to</a:t>
            </a:r>
            <a:r>
              <a:rPr lang="en-GB" sz="1200" kern="1200" baseline="0" dirty="0">
                <a:solidFill>
                  <a:schemeClr val="tx1"/>
                </a:solidFill>
                <a:effectLst/>
                <a:latin typeface="+mn-lt"/>
                <a:ea typeface="+mn-ea"/>
                <a:cs typeface="+mn-cs"/>
              </a:rPr>
              <a:t> test using the Flow Design tools.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51</a:t>
            </a:fld>
            <a:endParaRPr lang="en-GB"/>
          </a:p>
        </p:txBody>
      </p:sp>
    </p:spTree>
    <p:extLst>
      <p:ext uri="{BB962C8B-B14F-4D97-AF65-F5344CB8AC3E}">
        <p14:creationId xmlns:p14="http://schemas.microsoft.com/office/powerpoint/2010/main" val="27095681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Drag must be taken into consideration when calculating rocket performance.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a:t>
            </a:r>
            <a:r>
              <a:rPr lang="en-GB" sz="1200" kern="1200" baseline="0" dirty="0">
                <a:solidFill>
                  <a:schemeClr val="tx1"/>
                </a:solidFill>
                <a:effectLst/>
                <a:latin typeface="+mn-lt"/>
                <a:ea typeface="+mn-ea"/>
                <a:cs typeface="+mn-cs"/>
              </a:rPr>
              <a:t> top p</a:t>
            </a:r>
            <a:r>
              <a:rPr lang="en-GB" sz="1200" kern="1200" dirty="0">
                <a:solidFill>
                  <a:schemeClr val="tx1"/>
                </a:solidFill>
                <a:effectLst/>
                <a:latin typeface="+mn-lt"/>
                <a:ea typeface="+mn-ea"/>
                <a:cs typeface="+mn-cs"/>
              </a:rPr>
              <a:t>hotograph shows a military jet flying in very humid air. Low pressure around the aircraft causes the moisture in the atmosphere to </a:t>
            </a:r>
            <a:r>
              <a:rPr lang="en-GB" sz="1200" b="1" kern="1200" dirty="0">
                <a:solidFill>
                  <a:schemeClr val="tx1"/>
                </a:solidFill>
                <a:effectLst/>
                <a:latin typeface="+mn-lt"/>
                <a:ea typeface="+mn-ea"/>
                <a:cs typeface="+mn-cs"/>
              </a:rPr>
              <a:t>condense</a:t>
            </a:r>
            <a:r>
              <a:rPr lang="en-GB" sz="1200" kern="1200" dirty="0">
                <a:solidFill>
                  <a:schemeClr val="tx1"/>
                </a:solidFill>
                <a:effectLst/>
                <a:latin typeface="+mn-lt"/>
                <a:ea typeface="+mn-ea"/>
                <a:cs typeface="+mn-cs"/>
              </a:rPr>
              <a:t> forming water droplets for a split second before </a:t>
            </a:r>
            <a:r>
              <a:rPr lang="en-GB" sz="1200" b="1" kern="1200" dirty="0">
                <a:solidFill>
                  <a:schemeClr val="tx1"/>
                </a:solidFill>
                <a:effectLst/>
                <a:latin typeface="+mn-lt"/>
                <a:ea typeface="+mn-ea"/>
                <a:cs typeface="+mn-cs"/>
              </a:rPr>
              <a:t>evaporating</a:t>
            </a:r>
            <a:r>
              <a:rPr lang="en-GB" sz="1200" kern="1200" dirty="0">
                <a:solidFill>
                  <a:schemeClr val="tx1"/>
                </a:solidFill>
                <a:effectLst/>
                <a:latin typeface="+mn-lt"/>
                <a:ea typeface="+mn-ea"/>
                <a:cs typeface="+mn-cs"/>
              </a:rPr>
              <a:t> back into water vapour.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Unusual weather allows us to see the pressure differences around the aircraft.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lower photograph was taken from a microlight and shows Thrust SSC on one of its land speed record breaking runs.  At supersonic speed the car created a shockwave which can clearly be seen as a disturbance in the dust on the ground.  The shockwave is travelling across the desert at the same speed as the car, 763 mph!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study of how fluids, including air, behave is called fluidics and involves high level mathematics. Fluidics forms part of undergraduate engineering courses at university.</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52</a:t>
            </a:fld>
            <a:endParaRPr lang="en-GB"/>
          </a:p>
        </p:txBody>
      </p:sp>
    </p:spTree>
    <p:extLst>
      <p:ext uri="{BB962C8B-B14F-4D97-AF65-F5344CB8AC3E}">
        <p14:creationId xmlns:p14="http://schemas.microsoft.com/office/powerpoint/2010/main" val="17864120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Computational fluid dynamics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CFD</a:t>
            </a:r>
            <a:r>
              <a:rPr lang="en-GB" sz="1200" kern="1200" dirty="0">
                <a:solidFill>
                  <a:schemeClr val="tx1"/>
                </a:solidFill>
                <a:effectLst/>
                <a:latin typeface="+mn-lt"/>
                <a:ea typeface="+mn-ea"/>
                <a:cs typeface="+mn-cs"/>
              </a:rPr>
              <a:t>) tools can be found in most 3D parametric 3D modelling software including Autodesk Inventor.</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top image shows</a:t>
            </a:r>
            <a:r>
              <a:rPr lang="en-GB" sz="1200" kern="1200" baseline="0" dirty="0">
                <a:solidFill>
                  <a:schemeClr val="tx1"/>
                </a:solidFill>
                <a:effectLst/>
                <a:latin typeface="+mn-lt"/>
                <a:ea typeface="+mn-ea"/>
                <a:cs typeface="+mn-cs"/>
              </a:rPr>
              <a:t> an Autodesk </a:t>
            </a:r>
            <a:r>
              <a:rPr lang="en-GB" sz="1200" kern="1200" dirty="0">
                <a:solidFill>
                  <a:schemeClr val="tx1"/>
                </a:solidFill>
                <a:effectLst/>
                <a:latin typeface="+mn-lt"/>
                <a:ea typeface="+mn-ea"/>
                <a:cs typeface="+mn-cs"/>
              </a:rPr>
              <a:t>Inventor </a:t>
            </a:r>
            <a:r>
              <a:rPr lang="en-GB" sz="1200" b="1" kern="1200" dirty="0">
                <a:solidFill>
                  <a:schemeClr val="tx1"/>
                </a:solidFill>
                <a:effectLst/>
                <a:latin typeface="+mn-lt"/>
                <a:ea typeface="+mn-ea"/>
                <a:cs typeface="+mn-cs"/>
              </a:rPr>
              <a:t>Flow Design</a:t>
            </a:r>
            <a:r>
              <a:rPr lang="en-GB" sz="1200" kern="1200" dirty="0">
                <a:solidFill>
                  <a:schemeClr val="tx1"/>
                </a:solidFill>
                <a:effectLst/>
                <a:latin typeface="+mn-lt"/>
                <a:ea typeface="+mn-ea"/>
                <a:cs typeface="+mn-cs"/>
              </a:rPr>
              <a:t> analysis of the air travelling past a model rocket. In the simulation, the air speed was set to 150 m sec</a:t>
            </a:r>
            <a:r>
              <a:rPr lang="en-GB" sz="1200" kern="1200" baseline="30000" dirty="0">
                <a:solidFill>
                  <a:schemeClr val="tx1"/>
                </a:solidFill>
                <a:effectLst/>
                <a:latin typeface="+mn-lt"/>
                <a:ea typeface="+mn-ea"/>
                <a:cs typeface="+mn-cs"/>
              </a:rPr>
              <a:t>1</a:t>
            </a:r>
            <a:r>
              <a:rPr lang="en-GB" sz="1200" kern="1200" dirty="0">
                <a:solidFill>
                  <a:schemeClr val="tx1"/>
                </a:solidFill>
                <a:effectLst/>
                <a:latin typeface="+mn-lt"/>
                <a:ea typeface="+mn-ea"/>
                <a:cs typeface="+mn-cs"/>
              </a:rPr>
              <a:t>. The blue lines show air travelling at 0 m sec</a:t>
            </a:r>
            <a:r>
              <a:rPr lang="en-GB" sz="1200" kern="1200" baseline="30000" dirty="0">
                <a:solidFill>
                  <a:schemeClr val="tx1"/>
                </a:solidFill>
                <a:effectLst/>
                <a:latin typeface="+mn-lt"/>
                <a:ea typeface="+mn-ea"/>
                <a:cs typeface="+mn-cs"/>
              </a:rPr>
              <a:t>1</a:t>
            </a:r>
            <a:r>
              <a:rPr lang="en-GB" sz="1200" kern="1200" dirty="0">
                <a:solidFill>
                  <a:schemeClr val="tx1"/>
                </a:solidFill>
                <a:effectLst/>
                <a:latin typeface="+mn-lt"/>
                <a:ea typeface="+mn-ea"/>
                <a:cs typeface="+mn-cs"/>
              </a:rPr>
              <a:t> while red lines show air travelling at 200 m/s.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graph is a drag plot from Inventor.  It is reporting a drag coefficient of 0.329 C</a:t>
            </a:r>
            <a:r>
              <a:rPr lang="en-GB" sz="1200" kern="1200" baseline="-25000" dirty="0">
                <a:solidFill>
                  <a:schemeClr val="tx1"/>
                </a:solidFill>
                <a:effectLst/>
                <a:latin typeface="+mn-lt"/>
                <a:ea typeface="+mn-ea"/>
                <a:cs typeface="+mn-cs"/>
              </a:rPr>
              <a:t>d</a:t>
            </a:r>
            <a:r>
              <a:rPr lang="en-GB" sz="1200" kern="1200" dirty="0">
                <a:solidFill>
                  <a:schemeClr val="tx1"/>
                </a:solidFill>
                <a:effectLst/>
                <a:latin typeface="+mn-lt"/>
                <a:ea typeface="+mn-ea"/>
                <a:cs typeface="+mn-cs"/>
              </a:rPr>
              <a:t> and drag force of</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6.3 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Several parametric CAD programs are available free to schools and pupils at home including Autodesk Inventor, which was used to create these materials.</a:t>
            </a:r>
          </a:p>
          <a:p>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How to use flow lines – YouTube</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4"/>
              </a:rPr>
              <a:t>Flow Design drag plot – YouTube</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53</a:t>
            </a:fld>
            <a:endParaRPr lang="en-GB"/>
          </a:p>
        </p:txBody>
      </p:sp>
    </p:spTree>
    <p:extLst>
      <p:ext uri="{BB962C8B-B14F-4D97-AF65-F5344CB8AC3E}">
        <p14:creationId xmlns:p14="http://schemas.microsoft.com/office/powerpoint/2010/main" val="19833248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Before the invention of computers, engineers used wind tunnels to observe the behaviour of air passing over physical objects.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Here, Amber </a:t>
            </a:r>
            <a:r>
              <a:rPr lang="en-GB" sz="1200" kern="1200" dirty="0" err="1">
                <a:solidFill>
                  <a:schemeClr val="tx1"/>
                </a:solidFill>
                <a:effectLst/>
                <a:latin typeface="+mn-lt"/>
                <a:ea typeface="+mn-ea"/>
                <a:cs typeface="+mn-cs"/>
              </a:rPr>
              <a:t>Favaregh</a:t>
            </a:r>
            <a:r>
              <a:rPr lang="en-GB" sz="1200" kern="1200" dirty="0">
                <a:solidFill>
                  <a:schemeClr val="tx1"/>
                </a:solidFill>
                <a:effectLst/>
                <a:latin typeface="+mn-lt"/>
                <a:ea typeface="+mn-ea"/>
                <a:cs typeface="+mn-cs"/>
              </a:rPr>
              <a:t> of NASA’s Langley Research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prepares a model of the Space Launch System rocket. She is using pressure-sensitive paint in a wind tunnel at NASA's Ames Research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54</a:t>
            </a:fld>
            <a:endParaRPr lang="en-GB"/>
          </a:p>
        </p:txBody>
      </p:sp>
    </p:spTree>
    <p:extLst>
      <p:ext uri="{BB962C8B-B14F-4D97-AF65-F5344CB8AC3E}">
        <p14:creationId xmlns:p14="http://schemas.microsoft.com/office/powerpoint/2010/main" val="37793252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It is relatively simple to design and build a wind tunnel for testing small objects and scale models.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NASA published a very useful guide for schools.</a:t>
            </a:r>
          </a:p>
          <a:p>
            <a:r>
              <a:rPr lang="en-GB" sz="1200" u="sng" kern="1200" dirty="0">
                <a:solidFill>
                  <a:schemeClr val="tx1"/>
                </a:solidFill>
                <a:effectLst/>
                <a:latin typeface="+mn-lt"/>
                <a:ea typeface="+mn-ea"/>
                <a:cs typeface="+mn-cs"/>
                <a:hlinkClick r:id="rId3"/>
              </a:rPr>
              <a:t>Rocket wind tunnel – NASA</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55</a:t>
            </a:fld>
            <a:endParaRPr lang="en-GB"/>
          </a:p>
        </p:txBody>
      </p:sp>
    </p:spTree>
    <p:extLst>
      <p:ext uri="{BB962C8B-B14F-4D97-AF65-F5344CB8AC3E}">
        <p14:creationId xmlns:p14="http://schemas.microsoft.com/office/powerpoint/2010/main" val="24966447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There are several designs of payload rocket available including ones with space for an egg to see if it can survive the flight intact and others that carry a small camera taking pictures or video during the flight. </a:t>
            </a:r>
          </a:p>
          <a:p>
            <a:r>
              <a:rPr lang="en-GB" sz="1200" kern="1200" dirty="0">
                <a:solidFill>
                  <a:schemeClr val="tx1"/>
                </a:solidFill>
                <a:effectLst/>
                <a:latin typeface="+mn-lt"/>
                <a:ea typeface="+mn-ea"/>
                <a:cs typeface="+mn-cs"/>
              </a:rPr>
              <a:t>These can form the basis of projects where pupils design and make modifications to kit rockets to carry out specific tasks.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Estes – Loadstar II and </a:t>
            </a:r>
            <a:r>
              <a:rPr lang="en-GB" sz="1200" kern="1200" dirty="0" err="1">
                <a:solidFill>
                  <a:schemeClr val="tx1"/>
                </a:solidFill>
                <a:effectLst/>
                <a:latin typeface="+mn-lt"/>
                <a:ea typeface="+mn-ea"/>
                <a:cs typeface="+mn-cs"/>
              </a:rPr>
              <a:t>Eggscaliber</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t>
            </a:r>
            <a:r>
              <a:rPr lang="en-GB" sz="1200" kern="1200" dirty="0" err="1">
                <a:solidFill>
                  <a:schemeClr val="tx1"/>
                </a:solidFill>
                <a:effectLst/>
                <a:latin typeface="+mn-lt"/>
                <a:ea typeface="+mn-ea"/>
                <a:cs typeface="+mn-cs"/>
              </a:rPr>
              <a:t>Instructable</a:t>
            </a:r>
            <a:r>
              <a:rPr lang="en-GB" sz="1200" kern="1200" dirty="0">
                <a:solidFill>
                  <a:schemeClr val="tx1"/>
                </a:solidFill>
                <a:effectLst/>
                <a:latin typeface="+mn-lt"/>
                <a:ea typeface="+mn-ea"/>
                <a:cs typeface="+mn-cs"/>
              </a:rPr>
              <a:t> shows how to modify an Estes Reflector rocket to accommodate a keyring camera looking sideways.</a:t>
            </a:r>
          </a:p>
          <a:p>
            <a:r>
              <a:rPr lang="en-GB" sz="1200" u="sng" kern="1200" dirty="0">
                <a:solidFill>
                  <a:schemeClr val="tx1"/>
                </a:solidFill>
                <a:effectLst/>
                <a:latin typeface="+mn-lt"/>
                <a:ea typeface="+mn-ea"/>
                <a:cs typeface="+mn-cs"/>
                <a:hlinkClick r:id="rId3"/>
              </a:rPr>
              <a:t>http://www.instructables.com/id/Model-Rocket-with-horizontal-HD-video-keychain-cam/</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56</a:t>
            </a:fld>
            <a:endParaRPr lang="en-GB"/>
          </a:p>
        </p:txBody>
      </p:sp>
    </p:spTree>
    <p:extLst>
      <p:ext uri="{BB962C8B-B14F-4D97-AF65-F5344CB8AC3E}">
        <p14:creationId xmlns:p14="http://schemas.microsoft.com/office/powerpoint/2010/main" val="38893251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Pupils way consider using living creatures in your rocket experiments.</a:t>
            </a:r>
          </a:p>
          <a:p>
            <a:r>
              <a:rPr lang="en-GB" sz="1200" kern="1200" dirty="0">
                <a:solidFill>
                  <a:schemeClr val="tx1"/>
                </a:solidFill>
                <a:effectLst/>
                <a:latin typeface="+mn-lt"/>
                <a:ea typeface="+mn-ea"/>
                <a:cs typeface="+mn-cs"/>
              </a:rPr>
              <a:t>Before they do, explore with them the ethics of using creatures that cannot consent to the experiment that may cause them harm.</a:t>
            </a:r>
          </a:p>
          <a:p>
            <a:r>
              <a:rPr lang="en-GB" sz="1200" kern="1200" dirty="0">
                <a:solidFill>
                  <a:schemeClr val="tx1"/>
                </a:solidFill>
                <a:effectLst/>
                <a:latin typeface="+mn-lt"/>
                <a:ea typeface="+mn-ea"/>
                <a:cs typeface="+mn-cs"/>
              </a:rPr>
              <a:t>Image: </a:t>
            </a:r>
            <a:r>
              <a:rPr lang="en-GB" sz="1200" kern="1200" dirty="0">
                <a:solidFill>
                  <a:schemeClr val="tx1"/>
                </a:solidFill>
                <a:effectLst/>
                <a:latin typeface="+mn-lt"/>
                <a:ea typeface="+mn-ea"/>
                <a:cs typeface="+mn-cs"/>
                <a:hlinkClick r:id="rId3"/>
              </a:rPr>
              <a:t>http://blog.growingwithscience.com/wp-content/uploads/2016/09/Assorted-beetles.jpg</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1B027BE5-EDE0-48D0-A495-EFF55820E730}" type="slidenum">
              <a:rPr lang="en-GB" smtClean="0"/>
              <a:t>57</a:t>
            </a:fld>
            <a:endParaRPr lang="en-GB"/>
          </a:p>
        </p:txBody>
      </p:sp>
    </p:spTree>
    <p:extLst>
      <p:ext uri="{BB962C8B-B14F-4D97-AF65-F5344CB8AC3E}">
        <p14:creationId xmlns:p14="http://schemas.microsoft.com/office/powerpoint/2010/main" val="261606158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Soviet Union successfully launched a dog called </a:t>
            </a:r>
            <a:r>
              <a:rPr lang="en-GB" sz="1200" b="1" kern="1200" dirty="0" err="1">
                <a:solidFill>
                  <a:schemeClr val="tx1"/>
                </a:solidFill>
                <a:effectLst/>
                <a:latin typeface="+mn-lt"/>
                <a:ea typeface="+mn-ea"/>
                <a:cs typeface="+mn-cs"/>
              </a:rPr>
              <a:t>Laika</a:t>
            </a:r>
            <a:r>
              <a:rPr lang="en-GB" sz="1200" kern="1200" dirty="0">
                <a:solidFill>
                  <a:schemeClr val="tx1"/>
                </a:solidFill>
                <a:effectLst/>
                <a:latin typeface="+mn-lt"/>
                <a:ea typeface="+mn-ea"/>
                <a:cs typeface="+mn-cs"/>
              </a:rPr>
              <a:t> into space in Sputnik 2 on 3 November 1957.</a:t>
            </a:r>
          </a:p>
          <a:p>
            <a:r>
              <a:rPr lang="en-GB" sz="1200" kern="1200" dirty="0">
                <a:solidFill>
                  <a:schemeClr val="tx1"/>
                </a:solidFill>
                <a:effectLst/>
                <a:latin typeface="+mn-lt"/>
                <a:ea typeface="+mn-ea"/>
                <a:cs typeface="+mn-cs"/>
              </a:rPr>
              <a:t>Re-entry had not been tried so engineers had no way of retrieving </a:t>
            </a:r>
            <a:r>
              <a:rPr lang="en-GB" sz="1200" kern="1200" dirty="0" err="1">
                <a:solidFill>
                  <a:schemeClr val="tx1"/>
                </a:solidFill>
                <a:effectLst/>
                <a:latin typeface="+mn-lt"/>
                <a:ea typeface="+mn-ea"/>
                <a:cs typeface="+mn-cs"/>
              </a:rPr>
              <a:t>Laika</a:t>
            </a:r>
            <a:r>
              <a:rPr lang="en-GB" sz="1200" kern="1200" dirty="0">
                <a:solidFill>
                  <a:schemeClr val="tx1"/>
                </a:solidFill>
                <a:effectLst/>
                <a:latin typeface="+mn-lt"/>
                <a:ea typeface="+mn-ea"/>
                <a:cs typeface="+mn-cs"/>
              </a:rPr>
              <a:t> alive.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spacecraft was designed with air supplies for several days but the dog survived only a few hours due to overheating caused by a spacecraft malfunction.</a:t>
            </a:r>
          </a:p>
          <a:p>
            <a:endParaRPr lang="en-GB" dirty="0"/>
          </a:p>
          <a:p>
            <a:r>
              <a:rPr lang="en-GB" dirty="0"/>
              <a:t>The soviets justified the loss of </a:t>
            </a:r>
            <a:r>
              <a:rPr lang="en-GB" dirty="0" err="1"/>
              <a:t>Laika</a:t>
            </a:r>
            <a:r>
              <a:rPr lang="en-GB" dirty="0"/>
              <a:t> as the only way of testing spacecraft systems prior to launching the first cosmonaut into space.</a:t>
            </a:r>
          </a:p>
          <a:p>
            <a:endParaRPr lang="en-GB" dirty="0"/>
          </a:p>
          <a:p>
            <a:r>
              <a:rPr lang="en-GB" dirty="0"/>
              <a:t>The secretive military world of the 1950s was very different to today and attitudes on animals being used in experiments have changed.</a:t>
            </a:r>
          </a:p>
          <a:p>
            <a:endParaRPr lang="en-GB" dirty="0"/>
          </a:p>
          <a:p>
            <a:r>
              <a:rPr lang="en-GB" dirty="0">
                <a:hlinkClick r:id="rId3"/>
              </a:rPr>
              <a:t>https://en.wikipedia.org/wiki/Laika</a:t>
            </a:r>
            <a:r>
              <a:rPr lang="en-GB" dirty="0"/>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58</a:t>
            </a:fld>
            <a:endParaRPr lang="en-GB"/>
          </a:p>
        </p:txBody>
      </p:sp>
    </p:spTree>
    <p:extLst>
      <p:ext uri="{BB962C8B-B14F-4D97-AF65-F5344CB8AC3E}">
        <p14:creationId xmlns:p14="http://schemas.microsoft.com/office/powerpoint/2010/main" val="13045879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Hand – Fuselage</a:t>
            </a:r>
          </a:p>
          <a:p>
            <a:r>
              <a:rPr lang="en-GB" sz="1200" kern="1200" dirty="0">
                <a:solidFill>
                  <a:schemeClr val="tx1"/>
                </a:solidFill>
                <a:effectLst/>
                <a:latin typeface="+mn-lt"/>
                <a:ea typeface="+mn-ea"/>
                <a:cs typeface="+mn-cs"/>
              </a:rPr>
              <a:t>Manufacturing by hand was covered in the age 11-14 section. You could make your own fuselage by wrapping your own cardboard tubes. Nose cones could be made by hand from papier-mâché, a composite material.</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the Soviet Union, Trabant cars had bodies manufactured from a material called </a:t>
            </a:r>
            <a:r>
              <a:rPr lang="en-GB" sz="1200" kern="1200" dirty="0" err="1">
                <a:solidFill>
                  <a:schemeClr val="tx1"/>
                </a:solidFill>
                <a:effectLst/>
                <a:latin typeface="+mn-lt"/>
                <a:ea typeface="+mn-ea"/>
                <a:cs typeface="+mn-cs"/>
              </a:rPr>
              <a:t>Duroplast</a:t>
            </a:r>
            <a:r>
              <a:rPr lang="en-GB" sz="1200" kern="1200" dirty="0">
                <a:solidFill>
                  <a:schemeClr val="tx1"/>
                </a:solidFill>
                <a:effectLst/>
                <a:latin typeface="+mn-lt"/>
                <a:ea typeface="+mn-ea"/>
                <a:cs typeface="+mn-cs"/>
              </a:rPr>
              <a:t>. A composite material made from thermosetting resin reinforced with cotton or wool fibres. People joked that the bodies of Trabants were made from papier-mâché!</a:t>
            </a:r>
          </a:p>
          <a:p>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CNC Machining</a:t>
            </a:r>
            <a:r>
              <a:rPr lang="en-GB" sz="1200" kern="1200" dirty="0">
                <a:solidFill>
                  <a:schemeClr val="tx1"/>
                </a:solidFill>
                <a:effectLst/>
                <a:latin typeface="+mn-lt"/>
                <a:ea typeface="+mn-ea"/>
                <a:cs typeface="+mn-cs"/>
              </a:rPr>
              <a:t> – </a:t>
            </a:r>
            <a:r>
              <a:rPr lang="en-GB" sz="1200" b="1" kern="1200" dirty="0">
                <a:solidFill>
                  <a:schemeClr val="tx1"/>
                </a:solidFill>
                <a:effectLst/>
                <a:latin typeface="+mn-lt"/>
                <a:ea typeface="+mn-ea"/>
                <a:cs typeface="+mn-cs"/>
              </a:rPr>
              <a:t>Nose mould</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Your school may have access to manual or CNC lathes or milling machines. These could be used to make moulds for nose cones or payload/camera bays.</a:t>
            </a:r>
          </a:p>
          <a:p>
            <a:endParaRPr lang="en-GB" sz="1200" kern="1200" dirty="0">
              <a:solidFill>
                <a:schemeClr val="tx1"/>
              </a:solidFill>
              <a:effectLst/>
              <a:latin typeface="+mn-lt"/>
              <a:ea typeface="+mn-ea"/>
              <a:cs typeface="+mn-cs"/>
            </a:endParaRPr>
          </a:p>
          <a:p>
            <a:r>
              <a:rPr lang="en-GB" b="1" dirty="0"/>
              <a:t>3D printing </a:t>
            </a:r>
            <a:r>
              <a:rPr lang="en-GB" b="0" dirty="0"/>
              <a:t>–</a:t>
            </a:r>
            <a:r>
              <a:rPr lang="en-GB" b="1" dirty="0"/>
              <a:t> Rocket</a:t>
            </a:r>
            <a:r>
              <a:rPr lang="en-GB" b="1" baseline="0" dirty="0"/>
              <a:t> parts</a:t>
            </a:r>
          </a:p>
          <a:p>
            <a:r>
              <a:rPr lang="en-GB" sz="1200" kern="1200" dirty="0">
                <a:solidFill>
                  <a:schemeClr val="tx1"/>
                </a:solidFill>
                <a:effectLst/>
                <a:latin typeface="+mn-lt"/>
                <a:ea typeface="+mn-ea"/>
                <a:cs typeface="+mn-cs"/>
              </a:rPr>
              <a:t>Many schools have 3D printers, a process which allows much more complex shapes to be manufactured.</a:t>
            </a:r>
          </a:p>
          <a:p>
            <a:r>
              <a:rPr lang="en-GB" sz="1200" kern="1200" dirty="0">
                <a:solidFill>
                  <a:schemeClr val="tx1"/>
                </a:solidFill>
                <a:effectLst/>
                <a:latin typeface="+mn-lt"/>
                <a:ea typeface="+mn-ea"/>
                <a:cs typeface="+mn-cs"/>
              </a:rPr>
              <a:t>This set of rocket parts was posted on 3D model download site </a:t>
            </a:r>
            <a:r>
              <a:rPr lang="en-GB" sz="1200" kern="1200" dirty="0" err="1">
                <a:solidFill>
                  <a:schemeClr val="tx1"/>
                </a:solidFill>
                <a:effectLst/>
                <a:latin typeface="+mn-lt"/>
                <a:ea typeface="+mn-ea"/>
                <a:cs typeface="+mn-cs"/>
              </a:rPr>
              <a:t>Thingiverse</a:t>
            </a:r>
            <a:r>
              <a:rPr lang="en-GB" sz="1200" kern="1200" dirty="0">
                <a:solidFill>
                  <a:schemeClr val="tx1"/>
                </a:solidFill>
                <a:effectLst/>
                <a:latin typeface="+mn-lt"/>
                <a:ea typeface="+mn-ea"/>
                <a:cs typeface="+mn-cs"/>
              </a:rPr>
              <a:t>.</a:t>
            </a:r>
          </a:p>
          <a:p>
            <a:r>
              <a:rPr lang="en-GB" sz="1200" u="sng" kern="1200" dirty="0">
                <a:solidFill>
                  <a:schemeClr val="tx1"/>
                </a:solidFill>
                <a:effectLst/>
                <a:latin typeface="+mn-lt"/>
                <a:ea typeface="+mn-ea"/>
                <a:cs typeface="+mn-cs"/>
                <a:hlinkClick r:id="rId3"/>
              </a:rPr>
              <a:t>https://www.thingiverse.com/thing:8754</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59</a:t>
            </a:fld>
            <a:endParaRPr lang="en-GB"/>
          </a:p>
        </p:txBody>
      </p:sp>
    </p:spTree>
    <p:extLst>
      <p:ext uri="{BB962C8B-B14F-4D97-AF65-F5344CB8AC3E}">
        <p14:creationId xmlns:p14="http://schemas.microsoft.com/office/powerpoint/2010/main" val="2572433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When the rocket motor ignites, expanding hot gases escape downwards at high speed creating an equal and opposite force upwards on the rocket.</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a:t>
            </a:fld>
            <a:endParaRPr lang="en-GB"/>
          </a:p>
        </p:txBody>
      </p:sp>
    </p:spTree>
    <p:extLst>
      <p:ext uri="{BB962C8B-B14F-4D97-AF65-F5344CB8AC3E}">
        <p14:creationId xmlns:p14="http://schemas.microsoft.com/office/powerpoint/2010/main" val="9187896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err="1">
                <a:solidFill>
                  <a:schemeClr val="tx1"/>
                </a:solidFill>
                <a:effectLst/>
                <a:latin typeface="+mn-lt"/>
                <a:ea typeface="+mn-ea"/>
                <a:cs typeface="+mn-cs"/>
              </a:rPr>
              <a:t>Petter</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Frieberg</a:t>
            </a:r>
            <a:r>
              <a:rPr lang="en-GB" sz="1200" kern="1200" dirty="0">
                <a:solidFill>
                  <a:schemeClr val="tx1"/>
                </a:solidFill>
                <a:effectLst/>
                <a:latin typeface="+mn-lt"/>
                <a:ea typeface="+mn-ea"/>
                <a:cs typeface="+mn-cs"/>
              </a:rPr>
              <a:t>, an engineer working for global software company </a:t>
            </a:r>
            <a:r>
              <a:rPr lang="en-GB" sz="1200" b="1" kern="1200" dirty="0">
                <a:solidFill>
                  <a:schemeClr val="tx1"/>
                </a:solidFill>
                <a:effectLst/>
                <a:latin typeface="+mn-lt"/>
                <a:ea typeface="+mn-ea"/>
                <a:cs typeface="+mn-cs"/>
              </a:rPr>
              <a:t>PTC</a:t>
            </a:r>
            <a:r>
              <a:rPr lang="en-GB" sz="1200" kern="1200" dirty="0">
                <a:solidFill>
                  <a:schemeClr val="tx1"/>
                </a:solidFill>
                <a:effectLst/>
                <a:latin typeface="+mn-lt"/>
                <a:ea typeface="+mn-ea"/>
                <a:cs typeface="+mn-cs"/>
              </a:rPr>
              <a:t> created a motion simulation of the inner four planets using </a:t>
            </a:r>
            <a:r>
              <a:rPr lang="en-GB" sz="1200" b="1" kern="1200" dirty="0">
                <a:solidFill>
                  <a:schemeClr val="tx1"/>
                </a:solidFill>
                <a:effectLst/>
                <a:latin typeface="+mn-lt"/>
                <a:ea typeface="+mn-ea"/>
                <a:cs typeface="+mn-cs"/>
              </a:rPr>
              <a:t>Creo Parametric</a:t>
            </a:r>
            <a:r>
              <a:rPr lang="en-GB" sz="1200" kern="1200" dirty="0">
                <a:solidFill>
                  <a:schemeClr val="tx1"/>
                </a:solidFill>
                <a:effectLst/>
                <a:latin typeface="+mn-lt"/>
                <a:ea typeface="+mn-ea"/>
                <a:cs typeface="+mn-cs"/>
              </a:rPr>
              <a: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Click on the image to play a</a:t>
            </a:r>
            <a:r>
              <a:rPr lang="en-GB" sz="1200" kern="1200" baseline="0" dirty="0">
                <a:solidFill>
                  <a:schemeClr val="tx1"/>
                </a:solidFill>
                <a:effectLst/>
                <a:latin typeface="+mn-lt"/>
                <a:ea typeface="+mn-ea"/>
                <a:cs typeface="+mn-cs"/>
              </a:rPr>
              <a:t> video of the simulation.</a:t>
            </a:r>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Creo suite of software is available free to schools and their pupils for educational use.</a:t>
            </a:r>
          </a:p>
          <a:p>
            <a:r>
              <a:rPr lang="en-GB" sz="1200" u="sng" kern="1200" dirty="0">
                <a:solidFill>
                  <a:schemeClr val="tx1"/>
                </a:solidFill>
                <a:effectLst/>
                <a:latin typeface="+mn-lt"/>
                <a:ea typeface="+mn-ea"/>
                <a:cs typeface="+mn-cs"/>
                <a:hlinkClick r:id="rId3"/>
              </a:rPr>
              <a:t>https://www.ptc.com/en/academic-program/products/free-software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60</a:t>
            </a:fld>
            <a:endParaRPr lang="en-GB"/>
          </a:p>
        </p:txBody>
      </p:sp>
    </p:spTree>
    <p:extLst>
      <p:ext uri="{BB962C8B-B14F-4D97-AF65-F5344CB8AC3E}">
        <p14:creationId xmlns:p14="http://schemas.microsoft.com/office/powerpoint/2010/main" val="18000271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purpose of testing is to gather reliable data about the performance of a design to inform decisions about design improvements.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key to obtaining reliable data is controlling variables and making accurate measurements. This was covered in the 11-14 section at the beginning of this guide.</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61</a:t>
            </a:fld>
            <a:endParaRPr lang="en-GB"/>
          </a:p>
        </p:txBody>
      </p:sp>
    </p:spTree>
    <p:extLst>
      <p:ext uri="{BB962C8B-B14F-4D97-AF65-F5344CB8AC3E}">
        <p14:creationId xmlns:p14="http://schemas.microsoft.com/office/powerpoint/2010/main" val="16184217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Schools are using a wide range of microcontrollers including </a:t>
            </a:r>
            <a:r>
              <a:rPr lang="en-GB" sz="1200" u="sng" kern="1200" dirty="0">
                <a:solidFill>
                  <a:schemeClr val="tx1"/>
                </a:solidFill>
                <a:effectLst/>
                <a:latin typeface="+mn-lt"/>
                <a:ea typeface="+mn-ea"/>
                <a:cs typeface="+mn-cs"/>
                <a:hlinkClick r:id="rId3"/>
              </a:rPr>
              <a:t>Arduino</a:t>
            </a:r>
            <a:r>
              <a:rPr lang="en-GB" sz="1200" kern="1200" dirty="0">
                <a:solidFill>
                  <a:schemeClr val="tx1"/>
                </a:solidFill>
                <a:effectLst/>
                <a:latin typeface="+mn-lt"/>
                <a:ea typeface="+mn-ea"/>
                <a:cs typeface="+mn-cs"/>
              </a:rPr>
              <a:t> which is aimed at the maker and hackspace communities and </a:t>
            </a:r>
            <a:r>
              <a:rPr lang="en-GB" sz="1200" u="sng" kern="1200" dirty="0">
                <a:solidFill>
                  <a:schemeClr val="tx1"/>
                </a:solidFill>
                <a:effectLst/>
                <a:latin typeface="+mn-lt"/>
                <a:ea typeface="+mn-ea"/>
                <a:cs typeface="+mn-cs"/>
                <a:hlinkClick r:id="rId4"/>
              </a:rPr>
              <a:t>Raspberry Pi</a:t>
            </a:r>
            <a:r>
              <a:rPr lang="en-GB" sz="1200" kern="1200" dirty="0">
                <a:solidFill>
                  <a:schemeClr val="tx1"/>
                </a:solidFill>
                <a:effectLst/>
                <a:latin typeface="+mn-lt"/>
                <a:ea typeface="+mn-ea"/>
                <a:cs typeface="+mn-cs"/>
              </a:rPr>
              <a:t> designed specifically for education.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Small, inexpensive programmable devices have been produced for schools who are new to programmable systems.</a:t>
            </a:r>
          </a:p>
          <a:p>
            <a:r>
              <a:rPr lang="en-GB" sz="1200" kern="1200" dirty="0">
                <a:solidFill>
                  <a:schemeClr val="tx1"/>
                </a:solidFill>
                <a:effectLst/>
                <a:latin typeface="+mn-lt"/>
                <a:ea typeface="+mn-ea"/>
                <a:cs typeface="+mn-cs"/>
              </a:rPr>
              <a:t>The BBC in partnership with Microsoft, ARM and other organisations developed the </a:t>
            </a:r>
            <a:r>
              <a:rPr lang="en-GB" sz="1200" b="0" u="sng" kern="1200" dirty="0">
                <a:solidFill>
                  <a:schemeClr val="tx1"/>
                </a:solidFill>
                <a:effectLst/>
                <a:latin typeface="+mn-lt"/>
                <a:ea typeface="+mn-ea"/>
                <a:cs typeface="+mn-cs"/>
                <a:hlinkClick r:id="rId5"/>
              </a:rPr>
              <a:t>Micro:bit</a:t>
            </a:r>
            <a:r>
              <a:rPr lang="en-GB" sz="1200" kern="1200" dirty="0">
                <a:solidFill>
                  <a:schemeClr val="tx1"/>
                </a:solidFill>
                <a:effectLst/>
                <a:latin typeface="+mn-lt"/>
                <a:ea typeface="+mn-ea"/>
                <a:cs typeface="+mn-cs"/>
              </a:rPr>
              <a:t> for schools. Aimed at coding classes, the Micro:bit has built-in sensors and an LED array for output.  </a:t>
            </a:r>
          </a:p>
          <a:p>
            <a:r>
              <a:rPr lang="en-GB" sz="1200" kern="1200" dirty="0">
                <a:solidFill>
                  <a:schemeClr val="tx1"/>
                </a:solidFill>
                <a:effectLst/>
                <a:latin typeface="+mn-lt"/>
                <a:ea typeface="+mn-ea"/>
                <a:cs typeface="+mn-cs"/>
              </a:rPr>
              <a:t>Micro:bit can be connected to external sensors and output devices through the edge connector but additional electronics are needed to drive devices and protect the Micro:bit.</a:t>
            </a:r>
          </a:p>
          <a:p>
            <a:r>
              <a:rPr lang="en-GB" sz="1200" kern="1200" dirty="0">
                <a:solidFill>
                  <a:schemeClr val="tx1"/>
                </a:solidFill>
                <a:effectLst/>
                <a:latin typeface="+mn-lt"/>
                <a:ea typeface="+mn-ea"/>
                <a:cs typeface="+mn-cs"/>
              </a:rPr>
              <a:t> </a:t>
            </a:r>
          </a:p>
          <a:p>
            <a:r>
              <a:rPr lang="en-GB" dirty="0">
                <a:hlinkClick r:id="rId6"/>
              </a:rPr>
              <a:t>Crumble</a:t>
            </a:r>
            <a:r>
              <a:rPr lang="en-GB" sz="1200" kern="1200" dirty="0">
                <a:solidFill>
                  <a:schemeClr val="tx1"/>
                </a:solidFill>
                <a:effectLst/>
                <a:latin typeface="+mn-lt"/>
                <a:ea typeface="+mn-ea"/>
                <a:cs typeface="+mn-cs"/>
              </a:rPr>
              <a:t> is another low-cost, credit card size microcontroller aimed at pupils engaged in D&amp;T projects. </a:t>
            </a:r>
          </a:p>
          <a:p>
            <a:r>
              <a:rPr lang="en-GB" sz="1200" kern="1200" dirty="0">
                <a:solidFill>
                  <a:schemeClr val="tx1"/>
                </a:solidFill>
                <a:effectLst/>
                <a:latin typeface="+mn-lt"/>
                <a:ea typeface="+mn-ea"/>
                <a:cs typeface="+mn-cs"/>
              </a:rPr>
              <a:t>Additional electronics on the Crumble allow it to ‘drive’ DC outputs like motors and protect the board against damage.</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62</a:t>
            </a:fld>
            <a:endParaRPr lang="en-GB"/>
          </a:p>
        </p:txBody>
      </p:sp>
    </p:spTree>
    <p:extLst>
      <p:ext uri="{BB962C8B-B14F-4D97-AF65-F5344CB8AC3E}">
        <p14:creationId xmlns:p14="http://schemas.microsoft.com/office/powerpoint/2010/main" val="361749102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Most model rockets rely on passive stability to make them fly. The centre of gravity and centre of pressure are arranged so that movable control surfaces are not needed to make the rocket fly straight.</a:t>
            </a:r>
          </a:p>
          <a:p>
            <a:r>
              <a:rPr lang="en-GB" sz="1200" kern="1200" dirty="0">
                <a:solidFill>
                  <a:schemeClr val="tx1"/>
                </a:solidFill>
                <a:effectLst/>
                <a:latin typeface="+mn-lt"/>
                <a:ea typeface="+mn-ea"/>
                <a:cs typeface="+mn-cs"/>
              </a:rPr>
              <a:t>However, once the model is launched, it is at the mercy of winds.</a:t>
            </a:r>
          </a:p>
          <a:p>
            <a:r>
              <a:rPr lang="en-GB" sz="1200" i="1" u="sng" kern="1200" dirty="0">
                <a:solidFill>
                  <a:schemeClr val="tx1"/>
                </a:solidFill>
                <a:effectLst/>
                <a:latin typeface="+mn-lt"/>
                <a:ea typeface="+mn-ea"/>
                <a:cs typeface="+mn-cs"/>
                <a:hlinkClick r:id="rId3"/>
              </a:rPr>
              <a:t>http://www.robotroom.com/Model-Rocket-Launch-Controller.html</a:t>
            </a:r>
            <a:r>
              <a:rPr lang="en-GB" sz="1200" i="1" kern="1200" dirty="0">
                <a:solidFill>
                  <a:schemeClr val="tx1"/>
                </a:solidFill>
                <a:effectLst/>
                <a:latin typeface="+mn-lt"/>
                <a:ea typeface="+mn-ea"/>
                <a:cs typeface="+mn-cs"/>
              </a:rPr>
              <a:t> </a:t>
            </a:r>
          </a:p>
          <a:p>
            <a:endParaRPr lang="en-GB" sz="1200" i="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Serious amateurs are now designing and buildings active control systems using programmable systems and remote control servos. </a:t>
            </a:r>
          </a:p>
          <a:p>
            <a:r>
              <a:rPr lang="en-GB" sz="1200" kern="1200" dirty="0">
                <a:solidFill>
                  <a:schemeClr val="tx1"/>
                </a:solidFill>
                <a:effectLst/>
                <a:latin typeface="+mn-lt"/>
                <a:ea typeface="+mn-ea"/>
                <a:cs typeface="+mn-cs"/>
              </a:rPr>
              <a:t>This Italian rocketeer has successfully flown a rocket with a control system he designed and built.</a:t>
            </a:r>
          </a:p>
          <a:p>
            <a:r>
              <a:rPr lang="en-GB" sz="1200" i="1" u="sng" kern="1200" dirty="0">
                <a:solidFill>
                  <a:schemeClr val="tx1"/>
                </a:solidFill>
                <a:effectLst/>
                <a:latin typeface="+mn-lt"/>
                <a:ea typeface="+mn-ea"/>
                <a:cs typeface="+mn-cs"/>
                <a:hlinkClick r:id="rId4"/>
              </a:rPr>
              <a:t>https://www.youtube.com/watch?v=qnUfsLCa8h8</a:t>
            </a:r>
            <a:r>
              <a:rPr lang="en-GB" sz="1200" i="1"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63</a:t>
            </a:fld>
            <a:endParaRPr lang="en-GB"/>
          </a:p>
        </p:txBody>
      </p:sp>
    </p:spTree>
    <p:extLst>
      <p:ext uri="{BB962C8B-B14F-4D97-AF65-F5344CB8AC3E}">
        <p14:creationId xmlns:p14="http://schemas.microsoft.com/office/powerpoint/2010/main" val="24827773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Since the launch of Sputnik 1 in 1957 the number of satellite launches has increased.</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Recent years has seen a significant increase in the number of private companies launching satellites.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Some of these like the United Space Alliance are a government spin-off from NASA while SpaceX was set up by Elon Musk of Tesla fame. </a:t>
            </a:r>
          </a:p>
          <a:p>
            <a:endParaRPr lang="en-GB" sz="1200" kern="1200" dirty="0">
              <a:solidFill>
                <a:schemeClr val="tx1"/>
              </a:solidFill>
              <a:effectLst/>
              <a:latin typeface="+mn-lt"/>
              <a:ea typeface="+mn-ea"/>
              <a:cs typeface="+mn-cs"/>
            </a:endParaRPr>
          </a:p>
          <a:p>
            <a:r>
              <a:rPr lang="en-GB" sz="1200" i="1" u="sng" kern="1200" dirty="0">
                <a:solidFill>
                  <a:schemeClr val="tx1"/>
                </a:solidFill>
                <a:effectLst/>
                <a:latin typeface="+mn-lt"/>
                <a:ea typeface="+mn-ea"/>
                <a:cs typeface="+mn-cs"/>
                <a:hlinkClick r:id="rId3"/>
              </a:rPr>
              <a:t>https://www.economist.com/blogs/dailychart/2011/08/space-industry</a:t>
            </a:r>
            <a:r>
              <a:rPr lang="en-GB" sz="1200" i="1"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Modern satellites range in size from the </a:t>
            </a:r>
            <a:r>
              <a:rPr lang="en-GB" sz="1200" b="1" kern="1200" dirty="0">
                <a:solidFill>
                  <a:schemeClr val="tx1"/>
                </a:solidFill>
                <a:effectLst/>
                <a:latin typeface="+mn-lt"/>
                <a:ea typeface="+mn-ea"/>
                <a:cs typeface="+mn-cs"/>
              </a:rPr>
              <a:t>James Webb Space Telescope</a:t>
            </a:r>
            <a:r>
              <a:rPr lang="en-GB" sz="1200" kern="1200" dirty="0">
                <a:solidFill>
                  <a:schemeClr val="tx1"/>
                </a:solidFill>
                <a:effectLst/>
                <a:latin typeface="+mn-lt"/>
                <a:ea typeface="+mn-ea"/>
                <a:cs typeface="+mn-cs"/>
              </a:rPr>
              <a:t> shown on the right with a mass of 6,300 kg right down to pico-satellites with a mass of around 1 kg.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64</a:t>
            </a:fld>
            <a:endParaRPr lang="en-GB"/>
          </a:p>
        </p:txBody>
      </p:sp>
    </p:spTree>
    <p:extLst>
      <p:ext uri="{BB962C8B-B14F-4D97-AF65-F5344CB8AC3E}">
        <p14:creationId xmlns:p14="http://schemas.microsoft.com/office/powerpoint/2010/main" val="18227836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CubeSat</a:t>
            </a:r>
            <a:r>
              <a:rPr lang="en-GB" sz="1200" kern="1200" dirty="0">
                <a:solidFill>
                  <a:schemeClr val="tx1"/>
                </a:solidFill>
                <a:effectLst/>
                <a:latin typeface="+mn-lt"/>
                <a:ea typeface="+mn-ea"/>
                <a:cs typeface="+mn-cs"/>
              </a:rPr>
              <a:t> ‘standard’ falls into the top of the pico-satellite category and was developed by the California Polytechnic State and Stamford universities. </a:t>
            </a:r>
            <a:r>
              <a:rPr lang="en-GB" sz="1200" kern="1200" dirty="0" err="1">
                <a:solidFill>
                  <a:schemeClr val="tx1"/>
                </a:solidFill>
                <a:effectLst/>
                <a:latin typeface="+mn-lt"/>
                <a:ea typeface="+mn-ea"/>
                <a:cs typeface="+mn-cs"/>
              </a:rPr>
              <a:t>CubeSats</a:t>
            </a:r>
            <a:r>
              <a:rPr lang="en-GB" sz="1200" kern="1200" dirty="0">
                <a:solidFill>
                  <a:schemeClr val="tx1"/>
                </a:solidFill>
                <a:effectLst/>
                <a:latin typeface="+mn-lt"/>
                <a:ea typeface="+mn-ea"/>
                <a:cs typeface="+mn-cs"/>
              </a:rPr>
              <a:t> must fit within a cube 10 x 10 x 10 cm cube with a mass of no more than 1.33 kg.</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CubeSat has created opportunities for universities, organisations and even schools to design experiments that piggy-back on much larger commercial satellite launches.</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University of Surrey in the UK has been at the forefront of small satellite developments since 1979.</a:t>
            </a:r>
          </a:p>
          <a:p>
            <a:r>
              <a:rPr lang="en-GB" sz="1200" kern="1200" dirty="0">
                <a:solidFill>
                  <a:schemeClr val="tx1"/>
                </a:solidFill>
                <a:effectLst/>
                <a:latin typeface="+mn-lt"/>
                <a:ea typeface="+mn-ea"/>
                <a:cs typeface="+mn-cs"/>
              </a:rPr>
              <a:t>Click on the link below and watch a video explaining the different systems in a CubeSat.</a:t>
            </a:r>
          </a:p>
          <a:p>
            <a:r>
              <a:rPr lang="en-GB" sz="1200" i="1" kern="1200" dirty="0">
                <a:solidFill>
                  <a:schemeClr val="tx1"/>
                </a:solidFill>
                <a:effectLst/>
                <a:latin typeface="+mn-lt"/>
                <a:ea typeface="+mn-ea"/>
                <a:cs typeface="+mn-cs"/>
                <a:hlinkClick r:id="rId3"/>
              </a:rPr>
              <a:t>https://www.surrey.ac.uk/surrey-space-centre/missions/strand-1</a:t>
            </a:r>
            <a:r>
              <a:rPr lang="en-GB" sz="1200" i="1" kern="1200" dirty="0">
                <a:solidFill>
                  <a:schemeClr val="tx1"/>
                </a:solidFill>
                <a:effectLst/>
                <a:latin typeface="+mn-lt"/>
                <a:ea typeface="+mn-ea"/>
                <a:cs typeface="+mn-cs"/>
              </a:rPr>
              <a:t> </a:t>
            </a:r>
          </a:p>
          <a:p>
            <a:endParaRPr lang="en-GB" sz="1200" i="1" kern="1200" dirty="0">
              <a:solidFill>
                <a:schemeClr val="tx1"/>
              </a:solidFill>
              <a:effectLst/>
              <a:latin typeface="+mn-lt"/>
              <a:ea typeface="+mn-ea"/>
              <a:cs typeface="+mn-cs"/>
            </a:endParaRPr>
          </a:p>
          <a:p>
            <a:endParaRPr lang="en-GB" sz="1200" i="1"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65</a:t>
            </a:fld>
            <a:endParaRPr lang="en-GB"/>
          </a:p>
        </p:txBody>
      </p:sp>
    </p:spTree>
    <p:extLst>
      <p:ext uri="{BB962C8B-B14F-4D97-AF65-F5344CB8AC3E}">
        <p14:creationId xmlns:p14="http://schemas.microsoft.com/office/powerpoint/2010/main" val="314580111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In February 2017 an Indian rocket launched by </a:t>
            </a:r>
            <a:r>
              <a:rPr lang="en-GB" sz="1200" u="sng" kern="1200" dirty="0">
                <a:solidFill>
                  <a:schemeClr val="tx1"/>
                </a:solidFill>
                <a:effectLst/>
                <a:latin typeface="+mn-lt"/>
                <a:ea typeface="+mn-ea"/>
                <a:cs typeface="+mn-cs"/>
                <a:hlinkClick r:id="rId3"/>
              </a:rPr>
              <a:t>PSLV</a:t>
            </a:r>
            <a:r>
              <a:rPr lang="en-GB" sz="1200" kern="1200" dirty="0">
                <a:solidFill>
                  <a:schemeClr val="tx1"/>
                </a:solidFill>
                <a:effectLst/>
                <a:latin typeface="+mn-lt"/>
                <a:ea typeface="+mn-ea"/>
                <a:cs typeface="+mn-cs"/>
              </a:rPr>
              <a:t> carried 104 </a:t>
            </a:r>
            <a:r>
              <a:rPr lang="en-GB" sz="1200" kern="1200" dirty="0" err="1">
                <a:solidFill>
                  <a:schemeClr val="tx1"/>
                </a:solidFill>
                <a:effectLst/>
                <a:latin typeface="+mn-lt"/>
                <a:ea typeface="+mn-ea"/>
                <a:cs typeface="+mn-cs"/>
              </a:rPr>
              <a:t>CubeSats</a:t>
            </a:r>
            <a:r>
              <a:rPr lang="en-GB" sz="1200" kern="1200" dirty="0">
                <a:solidFill>
                  <a:schemeClr val="tx1"/>
                </a:solidFill>
                <a:effectLst/>
                <a:latin typeface="+mn-lt"/>
                <a:ea typeface="+mn-ea"/>
                <a:cs typeface="+mn-cs"/>
              </a:rPr>
              <a:t> into orbit.</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Satellite launch systems are modular allowing satellites of different sizes to be carried in a single launch.</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hlinkClick r:id="rId4"/>
              </a:rPr>
              <a:t>https://www.theverge.com/2017/2/14/14601938/india-pslv-rocket-launch-satellites-planet-doves</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66</a:t>
            </a:fld>
            <a:endParaRPr lang="en-GB"/>
          </a:p>
        </p:txBody>
      </p:sp>
    </p:spTree>
    <p:extLst>
      <p:ext uri="{BB962C8B-B14F-4D97-AF65-F5344CB8AC3E}">
        <p14:creationId xmlns:p14="http://schemas.microsoft.com/office/powerpoint/2010/main" val="149161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solidFill>
                  <a:srgbClr val="000000"/>
                </a:solidFill>
                <a:effectLst/>
                <a:latin typeface="+mn-lt"/>
                <a:ea typeface="Calibri"/>
                <a:cs typeface="Times New Roman"/>
              </a:rPr>
              <a:t>In this diagram, the force on the rocket from the motor is greater than the force of </a:t>
            </a:r>
            <a:r>
              <a:rPr lang="en-GB" sz="1200" b="1" dirty="0">
                <a:solidFill>
                  <a:srgbClr val="000000"/>
                </a:solidFill>
                <a:effectLst/>
                <a:latin typeface="+mn-lt"/>
                <a:ea typeface="Calibri"/>
                <a:cs typeface="Times New Roman"/>
              </a:rPr>
              <a:t>gravity</a:t>
            </a:r>
            <a:r>
              <a:rPr lang="en-GB" sz="1200" dirty="0">
                <a:solidFill>
                  <a:srgbClr val="000000"/>
                </a:solidFill>
                <a:effectLst/>
                <a:latin typeface="+mn-lt"/>
                <a:ea typeface="Calibri"/>
                <a:cs typeface="Times New Roman"/>
              </a:rPr>
              <a:t> acting downwards on the mass of the rocket. </a:t>
            </a:r>
          </a:p>
          <a:p>
            <a:pPr>
              <a:spcAft>
                <a:spcPts val="600"/>
              </a:spcAft>
            </a:pPr>
            <a:endParaRPr lang="en-GB" sz="1200" dirty="0">
              <a:solidFill>
                <a:srgbClr val="000000"/>
              </a:solidFill>
              <a:effectLst/>
              <a:latin typeface="+mn-lt"/>
              <a:ea typeface="Calibri"/>
              <a:cs typeface="Times New Roman"/>
            </a:endParaRPr>
          </a:p>
          <a:p>
            <a:r>
              <a:rPr lang="en-GB" sz="1200" dirty="0">
                <a:effectLst/>
                <a:latin typeface="+mn-lt"/>
                <a:ea typeface="Calibri"/>
                <a:cs typeface="Times New Roman"/>
              </a:rPr>
              <a:t>With a constant excess force acting upwards, the rocket will </a:t>
            </a:r>
            <a:r>
              <a:rPr lang="en-GB" sz="1200" b="1" dirty="0">
                <a:effectLst/>
                <a:latin typeface="+mn-lt"/>
                <a:ea typeface="Calibri"/>
                <a:cs typeface="Times New Roman"/>
              </a:rPr>
              <a:t>accelerate</a:t>
            </a:r>
            <a:r>
              <a:rPr lang="en-GB" sz="1200" dirty="0">
                <a:effectLst/>
                <a:latin typeface="+mn-lt"/>
                <a:ea typeface="Calibri"/>
                <a:cs typeface="Times New Roman"/>
              </a:rPr>
              <a:t>, increasing in </a:t>
            </a:r>
            <a:r>
              <a:rPr lang="en-GB" sz="1200" b="1" dirty="0">
                <a:effectLst/>
                <a:latin typeface="+mn-lt"/>
                <a:ea typeface="Calibri"/>
                <a:cs typeface="Times New Roman"/>
              </a:rPr>
              <a:t>velocity</a:t>
            </a:r>
            <a:r>
              <a:rPr lang="en-GB" sz="1200" dirty="0">
                <a:effectLst/>
                <a:latin typeface="+mn-lt"/>
                <a:ea typeface="Calibri"/>
                <a:cs typeface="Times New Roman"/>
              </a:rPr>
              <a:t> and </a:t>
            </a:r>
            <a:r>
              <a:rPr lang="en-GB" sz="1200" b="1" dirty="0">
                <a:effectLst/>
                <a:latin typeface="+mn-lt"/>
                <a:ea typeface="Calibri"/>
                <a:cs typeface="Times New Roman"/>
              </a:rPr>
              <a:t>height</a:t>
            </a:r>
            <a:r>
              <a:rPr lang="en-GB" sz="1200" dirty="0">
                <a:effectLst/>
                <a:latin typeface="+mn-lt"/>
                <a:ea typeface="Calibri"/>
                <a:cs typeface="Times New Roman"/>
              </a:rPr>
              <a:t>.</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7</a:t>
            </a:fld>
            <a:endParaRPr lang="en-GB"/>
          </a:p>
        </p:txBody>
      </p:sp>
    </p:spTree>
    <p:extLst>
      <p:ext uri="{BB962C8B-B14F-4D97-AF65-F5344CB8AC3E}">
        <p14:creationId xmlns:p14="http://schemas.microsoft.com/office/powerpoint/2010/main" val="1556023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600"/>
              </a:spcAft>
            </a:pPr>
            <a:r>
              <a:rPr lang="en-GB" sz="1200" dirty="0">
                <a:solidFill>
                  <a:srgbClr val="000000"/>
                </a:solidFill>
                <a:effectLst/>
                <a:latin typeface="+mn-lt"/>
                <a:ea typeface="Calibri"/>
                <a:cs typeface="Times New Roman"/>
              </a:rPr>
              <a:t>Later in this guide you will build and test model rockets. The flight profile has three distinct phases with events in-between.</a:t>
            </a:r>
          </a:p>
          <a:p>
            <a:pPr marL="342900" lvl="0" indent="-342900">
              <a:spcAft>
                <a:spcPts val="0"/>
              </a:spcAft>
              <a:buFont typeface="Symbol"/>
              <a:buChar char=""/>
            </a:pPr>
            <a:r>
              <a:rPr lang="en-GB" sz="1200" b="1" dirty="0">
                <a:effectLst/>
                <a:latin typeface="+mn-lt"/>
                <a:ea typeface="Calibri"/>
                <a:cs typeface="Times New Roman"/>
              </a:rPr>
              <a:t>Launch</a:t>
            </a:r>
            <a:endParaRPr lang="en-GB" sz="1200" dirty="0">
              <a:effectLst/>
              <a:latin typeface="+mn-lt"/>
              <a:ea typeface="Calibri"/>
              <a:cs typeface="Times New Roman"/>
            </a:endParaRPr>
          </a:p>
          <a:p>
            <a:pPr marL="742950" lvl="1" indent="-285750">
              <a:spcAft>
                <a:spcPts val="0"/>
              </a:spcAft>
              <a:buFont typeface="Courier New"/>
              <a:buChar char="o"/>
            </a:pPr>
            <a:r>
              <a:rPr lang="en-GB" sz="1200" dirty="0">
                <a:effectLst/>
                <a:latin typeface="+mn-lt"/>
                <a:ea typeface="Calibri"/>
                <a:cs typeface="Times New Roman"/>
              </a:rPr>
              <a:t>Rocket thrust – acceleration</a:t>
            </a:r>
          </a:p>
          <a:p>
            <a:pPr marL="342900" lvl="0" indent="-342900">
              <a:spcAft>
                <a:spcPts val="0"/>
              </a:spcAft>
              <a:buFont typeface="Symbol"/>
              <a:buChar char=""/>
            </a:pPr>
            <a:r>
              <a:rPr lang="en-GB" sz="1200" b="1" dirty="0">
                <a:effectLst/>
                <a:latin typeface="+mn-lt"/>
                <a:ea typeface="Calibri"/>
                <a:cs typeface="Times New Roman"/>
              </a:rPr>
              <a:t>Motor burn-out</a:t>
            </a:r>
            <a:endParaRPr lang="en-GB" sz="1200" dirty="0">
              <a:effectLst/>
              <a:latin typeface="+mn-lt"/>
              <a:ea typeface="Calibri"/>
              <a:cs typeface="Times New Roman"/>
            </a:endParaRPr>
          </a:p>
          <a:p>
            <a:pPr marL="742950" lvl="1" indent="-285750">
              <a:spcAft>
                <a:spcPts val="0"/>
              </a:spcAft>
              <a:buFont typeface="Courier New"/>
              <a:buChar char="o"/>
            </a:pPr>
            <a:r>
              <a:rPr lang="en-GB" sz="1200" dirty="0">
                <a:effectLst/>
                <a:latin typeface="+mn-lt"/>
                <a:ea typeface="Calibri"/>
                <a:cs typeface="Times New Roman"/>
              </a:rPr>
              <a:t>Coasting flight – deceleration</a:t>
            </a:r>
          </a:p>
          <a:p>
            <a:pPr marL="342900" lvl="0" indent="-342900">
              <a:spcAft>
                <a:spcPts val="0"/>
              </a:spcAft>
              <a:buFont typeface="Symbol"/>
              <a:buChar char=""/>
            </a:pPr>
            <a:r>
              <a:rPr lang="en-GB" sz="1200" b="1" dirty="0">
                <a:effectLst/>
                <a:latin typeface="+mn-lt"/>
                <a:ea typeface="Calibri"/>
                <a:cs typeface="Times New Roman"/>
              </a:rPr>
              <a:t>Parachute deploys</a:t>
            </a:r>
            <a:endParaRPr lang="en-GB" sz="1200" dirty="0">
              <a:effectLst/>
              <a:latin typeface="+mn-lt"/>
              <a:ea typeface="Calibri"/>
              <a:cs typeface="Times New Roman"/>
            </a:endParaRPr>
          </a:p>
          <a:p>
            <a:pPr marL="742950" lvl="1" indent="-285750">
              <a:spcAft>
                <a:spcPts val="0"/>
              </a:spcAft>
              <a:buFont typeface="Courier New"/>
              <a:buChar char="o"/>
            </a:pPr>
            <a:r>
              <a:rPr lang="en-GB" sz="1200" dirty="0">
                <a:effectLst/>
                <a:latin typeface="+mn-lt"/>
                <a:ea typeface="Calibri"/>
                <a:cs typeface="Times New Roman"/>
              </a:rPr>
              <a:t>Controlled descent – terminal velocity</a:t>
            </a:r>
          </a:p>
          <a:p>
            <a:pPr marL="742950" lvl="1" indent="-285750">
              <a:spcAft>
                <a:spcPts val="600"/>
              </a:spcAft>
              <a:buFont typeface="Courier New"/>
              <a:buChar char="o"/>
            </a:pPr>
            <a:r>
              <a:rPr lang="en-GB" sz="1200" dirty="0">
                <a:effectLst/>
                <a:latin typeface="+mn-lt"/>
                <a:ea typeface="Calibri"/>
                <a:cs typeface="Times New Roman"/>
              </a:rPr>
              <a:t>Touchdown</a:t>
            </a:r>
          </a:p>
          <a:p>
            <a:pPr>
              <a:spcAft>
                <a:spcPts val="600"/>
              </a:spcAft>
            </a:pPr>
            <a:endParaRPr lang="en-GB" sz="1200" dirty="0">
              <a:solidFill>
                <a:srgbClr val="000000"/>
              </a:solidFill>
              <a:effectLst/>
              <a:latin typeface="+mn-lt"/>
              <a:ea typeface="Calibri"/>
              <a:cs typeface="Times New Roman"/>
            </a:endParaRPr>
          </a:p>
          <a:p>
            <a:pPr>
              <a:spcAft>
                <a:spcPts val="600"/>
              </a:spcAft>
            </a:pPr>
            <a:r>
              <a:rPr lang="en-GB" sz="1200" dirty="0">
                <a:solidFill>
                  <a:srgbClr val="000000"/>
                </a:solidFill>
                <a:effectLst/>
                <a:latin typeface="+mn-lt"/>
                <a:ea typeface="Calibri"/>
                <a:cs typeface="Times New Roman"/>
              </a:rPr>
              <a:t>Later you will use an understanding of the science and mathematics to calculate the motion of a rocket to the highest altitude which is called apogee.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Diagram from Estes online curriculum: </a:t>
            </a:r>
            <a:r>
              <a:rPr lang="en-GB" sz="1200" dirty="0">
                <a:solidFill>
                  <a:schemeClr val="tx1"/>
                </a:solidFill>
                <a:latin typeface="Arial" panose="020B0604020202020204" pitchFamily="34" charset="0"/>
                <a:cs typeface="Arial" panose="020B0604020202020204" pitchFamily="34" charset="0"/>
                <a:hlinkClick r:id="rId3"/>
              </a:rPr>
              <a:t>https://www.estesrockets.com/</a:t>
            </a:r>
            <a:r>
              <a:rPr lang="en-GB" sz="1200" dirty="0">
                <a:solidFill>
                  <a:schemeClr val="tx1"/>
                </a:solidFill>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10"/>
          </p:nvPr>
        </p:nvSpPr>
        <p:spPr/>
        <p:txBody>
          <a:bodyPr/>
          <a:lstStyle/>
          <a:p>
            <a:fld id="{1B027BE5-EDE0-48D0-A495-EFF55820E730}" type="slidenum">
              <a:rPr lang="en-GB" smtClean="0"/>
              <a:t>8</a:t>
            </a:fld>
            <a:endParaRPr lang="en-GB"/>
          </a:p>
        </p:txBody>
      </p:sp>
    </p:spTree>
    <p:extLst>
      <p:ext uri="{BB962C8B-B14F-4D97-AF65-F5344CB8AC3E}">
        <p14:creationId xmlns:p14="http://schemas.microsoft.com/office/powerpoint/2010/main" val="3103893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mass of </a:t>
            </a:r>
            <a:r>
              <a:rPr lang="en-GB" sz="1200" b="1" kern="1200" dirty="0">
                <a:solidFill>
                  <a:schemeClr val="tx1"/>
                </a:solidFill>
                <a:effectLst/>
                <a:latin typeface="+mn-lt"/>
                <a:ea typeface="+mn-ea"/>
                <a:cs typeface="+mn-cs"/>
              </a:rPr>
              <a:t>fuel</a:t>
            </a:r>
            <a:r>
              <a:rPr lang="en-GB" sz="1200" kern="1200" dirty="0">
                <a:solidFill>
                  <a:schemeClr val="tx1"/>
                </a:solidFill>
                <a:effectLst/>
                <a:latin typeface="+mn-lt"/>
                <a:ea typeface="+mn-ea"/>
                <a:cs typeface="+mn-cs"/>
              </a:rPr>
              <a:t> in commercial rockets at launch can be more than 50% of the total mass of the rocket waiting for launch.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Fuel burn after launch reduces the rocket mass and must be considered when calculating the velocity and acceleration.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mass of</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solid fuel in model rockets is</a:t>
            </a:r>
            <a:r>
              <a:rPr lang="en-GB" sz="1200" kern="1200" baseline="0" dirty="0">
                <a:solidFill>
                  <a:schemeClr val="tx1"/>
                </a:solidFill>
                <a:effectLst/>
                <a:latin typeface="+mn-lt"/>
                <a:ea typeface="+mn-ea"/>
                <a:cs typeface="+mn-cs"/>
              </a:rPr>
              <a:t> a very small compared with the mass of the rocket so a reduction in mass due to fuel use can be ignored in our calculations.</a:t>
            </a:r>
            <a:endParaRPr lang="en-GB" dirty="0"/>
          </a:p>
        </p:txBody>
      </p:sp>
      <p:sp>
        <p:nvSpPr>
          <p:cNvPr id="4" name="Slide Number Placeholder 3"/>
          <p:cNvSpPr>
            <a:spLocks noGrp="1"/>
          </p:cNvSpPr>
          <p:nvPr>
            <p:ph type="sldNum" sz="quarter" idx="10"/>
          </p:nvPr>
        </p:nvSpPr>
        <p:spPr/>
        <p:txBody>
          <a:bodyPr/>
          <a:lstStyle/>
          <a:p>
            <a:fld id="{1B027BE5-EDE0-48D0-A495-EFF55820E730}" type="slidenum">
              <a:rPr lang="en-GB" smtClean="0"/>
              <a:t>9</a:t>
            </a:fld>
            <a:endParaRPr lang="en-GB"/>
          </a:p>
        </p:txBody>
      </p:sp>
    </p:spTree>
    <p:extLst>
      <p:ext uri="{BB962C8B-B14F-4D97-AF65-F5344CB8AC3E}">
        <p14:creationId xmlns:p14="http://schemas.microsoft.com/office/powerpoint/2010/main" val="2795608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193383" cy="689866"/>
          </a:xfrm>
        </p:spPr>
        <p:txBody>
          <a:bodyPr/>
          <a:lstStyle>
            <a:lvl1pPr>
              <a:defRPr b="1">
                <a:solidFill>
                  <a:srgbClr val="4EBA6F"/>
                </a:solidFill>
                <a:latin typeface="Cambria" panose="02040503050406030204" pitchFamily="18" charset="0"/>
              </a:defRPr>
            </a:lvl1pPr>
          </a:lstStyle>
          <a:p>
            <a:r>
              <a:rPr lang="en-GB" dirty="0"/>
              <a:t>Click to edit Master title style</a:t>
            </a:r>
            <a:endParaRPr lang="en-US" dirty="0"/>
          </a:p>
        </p:txBody>
      </p:sp>
      <p:sp>
        <p:nvSpPr>
          <p:cNvPr id="3" name="Content Placeholder 2"/>
          <p:cNvSpPr>
            <a:spLocks noGrp="1"/>
          </p:cNvSpPr>
          <p:nvPr>
            <p:ph idx="1"/>
          </p:nvPr>
        </p:nvSpPr>
        <p:spPr>
          <a:xfrm>
            <a:off x="609600" y="1364105"/>
            <a:ext cx="5486400" cy="4392070"/>
          </a:xfrm>
        </p:spPr>
        <p:txBody>
          <a:bodyPr/>
          <a:lstStyle>
            <a:lvl1pPr>
              <a:defRPr b="0"/>
            </a:lvl1pPr>
            <a:lvl2pPr>
              <a:defRPr b="0"/>
            </a:lvl2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504041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000750"/>
            <a:ext cx="12192000" cy="857251"/>
          </a:xfrm>
          <a:prstGeom prst="rect">
            <a:avLst/>
          </a:prstGeom>
          <a:solidFill>
            <a:srgbClr val="318A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pic>
        <p:nvPicPr>
          <p:cNvPr id="8" name="Picture 7" descr="DATA07whitesmall.eps"/>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680700" y="6178554"/>
            <a:ext cx="1028194" cy="476250"/>
          </a:xfrm>
          <a:prstGeom prst="rect">
            <a:avLst/>
          </a:prstGeom>
        </p:spPr>
      </p:pic>
      <p:sp>
        <p:nvSpPr>
          <p:cNvPr id="2" name="Title Placeholder 1"/>
          <p:cNvSpPr>
            <a:spLocks noGrp="1"/>
          </p:cNvSpPr>
          <p:nvPr>
            <p:ph type="title"/>
          </p:nvPr>
        </p:nvSpPr>
        <p:spPr>
          <a:xfrm>
            <a:off x="609600" y="274638"/>
            <a:ext cx="10972800" cy="689866"/>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p:cNvSpPr>
            <a:spLocks noGrp="1"/>
          </p:cNvSpPr>
          <p:nvPr>
            <p:ph type="body" idx="1"/>
          </p:nvPr>
        </p:nvSpPr>
        <p:spPr>
          <a:xfrm>
            <a:off x="609600" y="1600201"/>
            <a:ext cx="5486400" cy="415597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1"/>
          <p:cNvSpPr txBox="1">
            <a:spLocks/>
          </p:cNvSpPr>
          <p:nvPr userDrawn="1"/>
        </p:nvSpPr>
        <p:spPr>
          <a:xfrm>
            <a:off x="609601" y="6329773"/>
            <a:ext cx="2072999" cy="324421"/>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1200" b="1" dirty="0">
                <a:solidFill>
                  <a:srgbClr val="FFFFFF"/>
                </a:solidFill>
                <a:latin typeface="Arial"/>
                <a:cs typeface="Arial"/>
              </a:rPr>
              <a:t>www.data.org.uk</a:t>
            </a:r>
          </a:p>
        </p:txBody>
      </p:sp>
      <p:pic>
        <p:nvPicPr>
          <p:cNvPr id="10" name="Picture 2"/>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4787477" y="6085792"/>
            <a:ext cx="2307021" cy="698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94512180"/>
      </p:ext>
    </p:extLst>
  </p:cSld>
  <p:clrMap bg1="lt1" tx1="dk1" bg2="lt2" tx2="dk2" accent1="accent1" accent2="accent2" accent3="accent3" accent4="accent4" accent5="accent5" accent6="accent6" hlink="hlink" folHlink="folHlink"/>
  <p:sldLayoutIdLst>
    <p:sldLayoutId id="2147483650" r:id="rId1"/>
  </p:sldLayoutIdLst>
  <p:txStyles>
    <p:titleStyle>
      <a:lvl1pPr algn="l" defTabSz="457200" rtl="0" eaLnBrk="1" latinLnBrk="0" hangingPunct="1">
        <a:spcBef>
          <a:spcPct val="0"/>
        </a:spcBef>
        <a:buNone/>
        <a:defRPr sz="4400" b="1" kern="1200">
          <a:solidFill>
            <a:srgbClr val="4EBA6F"/>
          </a:solidFill>
          <a:latin typeface="Cambria" panose="02040503050406030204" pitchFamily="18" charset="0"/>
          <a:ea typeface="+mj-ea"/>
          <a:cs typeface="Arial"/>
        </a:defRPr>
      </a:lvl1pPr>
    </p:titleStyle>
    <p:body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hyperlink" Target="https://www.rocketlabusa.com/gallery/"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zero2infinity.spac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hyperlink" Target="http://www.jpaerospace.com/"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en.wikipedia.org/wiki/Pegasus_(rocket)" TargetMode="External"/><Relationship Id="rId7"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en.wikipedia.org/wiki/Stratolaunch_Systems" TargetMode="External"/><Relationship Id="rId5" Type="http://schemas.openxmlformats.org/officeDocument/2006/relationships/hyperlink" Target="https://en.wikipedia.org/wiki/LauncherOne" TargetMode="External"/><Relationship Id="rId4" Type="http://schemas.openxmlformats.org/officeDocument/2006/relationships/hyperlink" Target="https://virginorbit.com/"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reactionengines.co.uk/"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3" Type="http://schemas.openxmlformats.org/officeDocument/2006/relationships/hyperlink" Target="http://www2.estesrockets.com/cgi-bin/wedu001P.pgm?p=publicat"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www2.estesrockets.com/cgi-bin/wedu001P.pgm?p=publica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s://www.youtube.com/watch?v=wbSwFU6tY1c"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hyperlink" Target="http://www.esa.int/Education/ESA_Academy/Turn_your_ideas_into_satellite_concepts_with_the_ESA_Academy"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hyperlink" Target="http://www.ukra.org.uk/shortsafetycode" TargetMode="External"/><Relationship Id="rId2" Type="http://schemas.openxmlformats.org/officeDocument/2006/relationships/notesSlide" Target="../notesSlides/notesSlide35.xml"/><Relationship Id="rId1" Type="http://schemas.openxmlformats.org/officeDocument/2006/relationships/slideLayout" Target="../slideLayouts/slideLayout1.xml"/><Relationship Id="rId5" Type="http://schemas.openxmlformats.org/officeDocument/2006/relationships/hyperlink" Target="https://www.youtube.com/watch?v=-rII1Ky2rj8" TargetMode="External"/><Relationship Id="rId4" Type="http://schemas.openxmlformats.org/officeDocument/2006/relationships/image" Target="../media/image34.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s://en.wikipedia.org/wiki/Isaac_Newton"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hyperlink" Target="https://www.youtube.com/watch?v=cGzzkOBEAto"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statisticshowto.com/how-to-find-the-area-under-a-curve-in-microsoft-excel/"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hyperlink" Target="https://www.ordnancesurvey.co.uk/"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https://phys.org/" TargetMode="External"/><Relationship Id="rId7"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hyperlink" Target="https://knowledge.autodesk.com/support/flow-design/learn-explore/caas/CloudHelp/cloudhelp/ENU/FlowDesign/files/GUID-8D9B9515-FB68-4FA5-A514-D63EF545A00E-htm.html" TargetMode="External"/><Relationship Id="rId4" Type="http://schemas.openxmlformats.org/officeDocument/2006/relationships/image" Target="../media/image49.png"/></Relationships>
</file>

<file path=ppt/slides/_rels/slide5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hyperlink" Target="http://www.bloodhoundssc.com/news/speed-sound-0" TargetMode="External"/><Relationship Id="rId5" Type="http://schemas.openxmlformats.org/officeDocument/2006/relationships/hyperlink" Target="http://www.bbc.com/future/story/20160216-you-think-this-is-a-sonic-boom-its-not" TargetMode="External"/><Relationship Id="rId4" Type="http://schemas.openxmlformats.org/officeDocument/2006/relationships/image" Target="../media/image53.png"/></Relationships>
</file>

<file path=ppt/slides/_rels/slide53.xml.rels><?xml version="1.0" encoding="UTF-8" standalone="yes"?>
<Relationships xmlns="http://schemas.openxmlformats.org/package/2006/relationships"><Relationship Id="rId3" Type="http://schemas.openxmlformats.org/officeDocument/2006/relationships/hyperlink" Target="https://www.youtube.com/watch?v=KUz0G09TGrI" TargetMode="External"/><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hyperlink" Target="https://www.youtube.com/watch?v=UvVf1GPjbYc"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hyperlink" Target="https://phys.org/news/2017-01-fluctuating-flight-captured-high-tech.html#jCp"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www.nasa.gov/pdf/295793main_Rockets_Wind_Tunnel.pdf" TargetMode="External"/><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56.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hyperlink" Target="https://www.logicrc.com/?s=c:0,s:Loadstar%20II,c:D,c:D060&amp;ItemId=D-ES3227" TargetMode="External"/><Relationship Id="rId7" Type="http://schemas.openxmlformats.org/officeDocument/2006/relationships/image" Target="../media/image59.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hyperlink" Target="http://www.instructables.com/id/Model-Rocket-with-horizontal-HD-video-keychain-cam/" TargetMode="External"/><Relationship Id="rId4" Type="http://schemas.openxmlformats.org/officeDocument/2006/relationships/hyperlink" Target="https://www.logicrc.com/?s=c:0,s:Eggscaliber,c:D,c:D060&amp;ItemId=D-ES2123"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hyperlink" Target="https://en.wikipedia.org/wiki/Laika"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63.jpeg"/><Relationship Id="rId4" Type="http://schemas.openxmlformats.org/officeDocument/2006/relationships/image" Target="../media/image62.jpeg"/></Relationships>
</file>

<file path=ppt/slides/_rels/slide59.xml.rels><?xml version="1.0" encoding="UTF-8" standalone="yes"?>
<Relationships xmlns="http://schemas.openxmlformats.org/package/2006/relationships"><Relationship Id="rId8" Type="http://schemas.openxmlformats.org/officeDocument/2006/relationships/hyperlink" Target="https://www.louwmanmuseum.nl/en/Ontdekken/Ontdek-de-collectie/trabant-601-ls" TargetMode="External"/><Relationship Id="rId3" Type="http://schemas.openxmlformats.org/officeDocument/2006/relationships/image" Target="../media/image64.png"/><Relationship Id="rId7" Type="http://schemas.openxmlformats.org/officeDocument/2006/relationships/hyperlink" Target="http://astermachining.com/on-the-bench/"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 Id="rId9" Type="http://schemas.openxmlformats.org/officeDocument/2006/relationships/hyperlink" Target="https://www.thingiverse.com/thing:875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8.png"/><Relationship Id="rId5" Type="http://schemas.openxmlformats.org/officeDocument/2006/relationships/hyperlink" Target="https://www.ptc.com/en/academic-program/products/free-software" TargetMode="External"/><Relationship Id="rId4"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70.png"/><Relationship Id="rId7" Type="http://schemas.openxmlformats.org/officeDocument/2006/relationships/hyperlink" Target="https://www.data.org.uk/shop-products/crumble-controller-starter-pack-crm-pak/" TargetMode="External"/><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hyperlink" Target="http://microbit.org/" TargetMode="External"/><Relationship Id="rId5" Type="http://schemas.openxmlformats.org/officeDocument/2006/relationships/hyperlink" Target="https://www.raspberrypi.org/" TargetMode="External"/><Relationship Id="rId10" Type="http://schemas.openxmlformats.org/officeDocument/2006/relationships/image" Target="../media/image73.jpeg"/><Relationship Id="rId4" Type="http://schemas.openxmlformats.org/officeDocument/2006/relationships/hyperlink" Target="https://www.arduino.cc/" TargetMode="External"/><Relationship Id="rId9" Type="http://schemas.openxmlformats.org/officeDocument/2006/relationships/image" Target="../media/image72.jpeg"/></Relationships>
</file>

<file path=ppt/slides/_rels/slide63.xml.rels><?xml version="1.0" encoding="UTF-8" standalone="yes"?>
<Relationships xmlns="http://schemas.openxmlformats.org/package/2006/relationships"><Relationship Id="rId3" Type="http://schemas.openxmlformats.org/officeDocument/2006/relationships/hyperlink" Target="http://www.robotroom.com/Model-Rocket-Launch-Controller.html" TargetMode="External"/><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75.png"/><Relationship Id="rId5" Type="http://schemas.openxmlformats.org/officeDocument/2006/relationships/image" Target="../media/image74.jpeg"/><Relationship Id="rId4" Type="http://schemas.openxmlformats.org/officeDocument/2006/relationships/hyperlink" Target="https://www.youtube.com/watch?v=qnUfsLCa8h8"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4.xml"/><Relationship Id="rId1" Type="http://schemas.openxmlformats.org/officeDocument/2006/relationships/slideLayout" Target="../slideLayouts/slideLayout1.xml"/><Relationship Id="rId4" Type="http://schemas.openxmlformats.org/officeDocument/2006/relationships/hyperlink" Target="https://www.economist.com/blogs/dailychart/2011/08/space-industry"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5.xml"/><Relationship Id="rId1" Type="http://schemas.openxmlformats.org/officeDocument/2006/relationships/slideLayout" Target="../slideLayouts/slideLayout1.xml"/><Relationship Id="rId5" Type="http://schemas.openxmlformats.org/officeDocument/2006/relationships/image" Target="../media/image78.png"/><Relationship Id="rId4" Type="http://schemas.openxmlformats.org/officeDocument/2006/relationships/hyperlink" Target="https://www.surrey.ac.uk/surrey-space-centre/missions/strand-1"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s://www.isro.gov.in/launchers/pslv" TargetMode="External"/><Relationship Id="rId2" Type="http://schemas.openxmlformats.org/officeDocument/2006/relationships/notesSlide" Target="../notesSlides/notesSlide66.xml"/><Relationship Id="rId1" Type="http://schemas.openxmlformats.org/officeDocument/2006/relationships/slideLayout" Target="../slideLayouts/slideLayout1.xml"/><Relationship Id="rId5" Type="http://schemas.openxmlformats.org/officeDocument/2006/relationships/hyperlink" Target="https://www.theverge.com/2017/2/14/14601938/india-pslv-rocket-launch-satellites-planet-doves" TargetMode="External"/><Relationship Id="rId4" Type="http://schemas.openxmlformats.org/officeDocument/2006/relationships/image" Target="../media/image7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hyperlink" Target="http://www.esa.i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609600" y="1600201"/>
            <a:ext cx="5620512" cy="11430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1" kern="1200">
                <a:solidFill>
                  <a:srgbClr val="318AAC"/>
                </a:solidFill>
                <a:latin typeface="Cambria" panose="02040503050406030204" pitchFamily="18" charset="0"/>
                <a:ea typeface="+mn-ea"/>
                <a:cs typeface="Arial"/>
              </a:defRPr>
            </a:lvl1pPr>
            <a:lvl2pPr marL="742950" indent="-285750" algn="l" defTabSz="457200" rtl="0" eaLnBrk="1" latinLnBrk="0" hangingPunct="1">
              <a:spcBef>
                <a:spcPct val="20000"/>
              </a:spcBef>
              <a:buFont typeface="Arial"/>
              <a:buChar char="–"/>
              <a:defRPr sz="240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0" dirty="0"/>
              <a:t>A </a:t>
            </a:r>
            <a:r>
              <a:rPr lang="en-GB" dirty="0">
                <a:solidFill>
                  <a:srgbClr val="FF0000"/>
                </a:solidFill>
              </a:rPr>
              <a:t>S</a:t>
            </a:r>
            <a:r>
              <a:rPr lang="en-GB" dirty="0">
                <a:solidFill>
                  <a:srgbClr val="00B050"/>
                </a:solidFill>
              </a:rPr>
              <a:t>T</a:t>
            </a:r>
            <a:r>
              <a:rPr lang="en-GB" dirty="0">
                <a:solidFill>
                  <a:srgbClr val="7030A0"/>
                </a:solidFill>
              </a:rPr>
              <a:t>E</a:t>
            </a:r>
            <a:r>
              <a:rPr lang="en-GB" dirty="0">
                <a:solidFill>
                  <a:srgbClr val="0070C0"/>
                </a:solidFill>
              </a:rPr>
              <a:t>M</a:t>
            </a:r>
            <a:r>
              <a:rPr lang="en-GB" dirty="0"/>
              <a:t> into Action </a:t>
            </a:r>
            <a:r>
              <a:rPr lang="en-GB" b="0" dirty="0"/>
              <a:t>resource</a:t>
            </a:r>
          </a:p>
          <a:p>
            <a:pPr marL="0" indent="0">
              <a:buNone/>
            </a:pPr>
            <a:r>
              <a:rPr lang="en-GB" b="0" dirty="0"/>
              <a:t>funded by the </a:t>
            </a:r>
            <a:r>
              <a:rPr lang="en-GB" dirty="0"/>
              <a:t>UK Space Agency</a:t>
            </a:r>
            <a:endParaRPr lang="en-US" sz="2400" dirty="0">
              <a:solidFill>
                <a:schemeClr val="tx1"/>
              </a:solidFill>
              <a:latin typeface="Arial" panose="020B0604020202020204" pitchFamily="34" charset="0"/>
              <a:cs typeface="Arial" panose="020B0604020202020204" pitchFamily="34" charset="0"/>
            </a:endParaRPr>
          </a:p>
        </p:txBody>
      </p:sp>
      <p:sp>
        <p:nvSpPr>
          <p:cNvPr id="6" name="Title 1"/>
          <p:cNvSpPr>
            <a:spLocks noGrp="1"/>
          </p:cNvSpPr>
          <p:nvPr>
            <p:ph type="title"/>
          </p:nvPr>
        </p:nvSpPr>
        <p:spPr/>
        <p:txBody>
          <a:bodyPr>
            <a:normAutofit fontScale="90000"/>
          </a:bodyPr>
          <a:lstStyle/>
          <a:p>
            <a:r>
              <a:rPr lang="en-US" dirty="0">
                <a:solidFill>
                  <a:srgbClr val="4EBA6F"/>
                </a:solidFill>
              </a:rPr>
              <a:t>Satellite Launch Systems</a:t>
            </a:r>
          </a:p>
        </p:txBody>
      </p:sp>
      <p:sp>
        <p:nvSpPr>
          <p:cNvPr id="7" name="Content Placeholder 6"/>
          <p:cNvSpPr>
            <a:spLocks noGrp="1"/>
          </p:cNvSpPr>
          <p:nvPr>
            <p:ph idx="1"/>
          </p:nvPr>
        </p:nvSpPr>
        <p:spPr>
          <a:xfrm>
            <a:off x="609600" y="2865120"/>
            <a:ext cx="5327904" cy="2781326"/>
          </a:xfrm>
        </p:spPr>
        <p:txBody>
          <a:bodyPr>
            <a:normAutofit/>
          </a:bodyPr>
          <a:lstStyle/>
          <a:p>
            <a:pPr marL="0" lvl="1" indent="0">
              <a:buNone/>
            </a:pPr>
            <a:r>
              <a:rPr lang="en-GB" dirty="0"/>
              <a:t>In the context of constructing and launching their own model rockets, pupils develop their understanding of how satellites are launched, the economics and the increasing role of private industry in launching satellites</a:t>
            </a:r>
          </a:p>
        </p:txBody>
      </p:sp>
      <p:pic>
        <p:nvPicPr>
          <p:cNvPr id="9" name="Picture 8"/>
          <p:cNvPicPr/>
          <p:nvPr/>
        </p:nvPicPr>
        <p:blipFill>
          <a:blip r:embed="rId3" cstate="email">
            <a:extLst>
              <a:ext uri="{28A0092B-C50C-407E-A947-70E740481C1C}">
                <a14:useLocalDpi xmlns:a14="http://schemas.microsoft.com/office/drawing/2010/main"/>
              </a:ext>
            </a:extLst>
          </a:blip>
          <a:stretch>
            <a:fillRect/>
          </a:stretch>
        </p:blipFill>
        <p:spPr>
          <a:xfrm>
            <a:off x="6968194" y="1107122"/>
            <a:ext cx="4798990" cy="3929573"/>
          </a:xfrm>
          <a:prstGeom prst="rect">
            <a:avLst/>
          </a:prstGeom>
        </p:spPr>
      </p:pic>
    </p:spTree>
    <p:extLst>
      <p:ext uri="{BB962C8B-B14F-4D97-AF65-F5344CB8AC3E}">
        <p14:creationId xmlns:p14="http://schemas.microsoft.com/office/powerpoint/2010/main" val="15409872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528864" cy="689866"/>
          </a:xfrm>
        </p:spPr>
        <p:txBody>
          <a:bodyPr>
            <a:normAutofit fontScale="90000"/>
          </a:bodyPr>
          <a:lstStyle/>
          <a:p>
            <a:r>
              <a:rPr lang="en-GB" dirty="0"/>
              <a:t>Satellite launch systems</a:t>
            </a:r>
          </a:p>
        </p:txBody>
      </p:sp>
      <p:sp>
        <p:nvSpPr>
          <p:cNvPr id="3" name="Content Placeholder 2"/>
          <p:cNvSpPr>
            <a:spLocks noGrp="1"/>
          </p:cNvSpPr>
          <p:nvPr>
            <p:ph idx="1"/>
          </p:nvPr>
        </p:nvSpPr>
        <p:spPr>
          <a:xfrm>
            <a:off x="609599" y="1184223"/>
            <a:ext cx="6990414" cy="4571952"/>
          </a:xfrm>
        </p:spPr>
        <p:txBody>
          <a:bodyPr>
            <a:noAutofit/>
          </a:bodyPr>
          <a:lstStyle/>
          <a:p>
            <a:r>
              <a:rPr lang="en-GB" b="1" dirty="0"/>
              <a:t>China</a:t>
            </a:r>
            <a:r>
              <a:rPr lang="en-GB" dirty="0"/>
              <a:t> – </a:t>
            </a:r>
            <a:r>
              <a:rPr lang="en-GB" dirty="0" err="1"/>
              <a:t>Kuaizhou</a:t>
            </a:r>
            <a:r>
              <a:rPr lang="en-GB" dirty="0"/>
              <a:t>, Long March</a:t>
            </a:r>
          </a:p>
          <a:p>
            <a:r>
              <a:rPr lang="en-GB" b="1" dirty="0"/>
              <a:t>Japan</a:t>
            </a:r>
            <a:r>
              <a:rPr lang="en-GB" dirty="0"/>
              <a:t> – H-II</a:t>
            </a:r>
          </a:p>
          <a:p>
            <a:r>
              <a:rPr lang="en-GB" b="1" dirty="0"/>
              <a:t>Europe</a:t>
            </a:r>
            <a:r>
              <a:rPr lang="en-GB" dirty="0"/>
              <a:t> – Arianne</a:t>
            </a:r>
          </a:p>
          <a:p>
            <a:r>
              <a:rPr lang="en-GB" b="1" dirty="0"/>
              <a:t>India</a:t>
            </a:r>
            <a:r>
              <a:rPr lang="en-GB" dirty="0"/>
              <a:t> – PSLV, GSLV</a:t>
            </a:r>
          </a:p>
          <a:p>
            <a:r>
              <a:rPr lang="en-GB" b="1" dirty="0"/>
              <a:t>New Zealand/USA </a:t>
            </a:r>
            <a:r>
              <a:rPr lang="en-GB" dirty="0"/>
              <a:t>– Electron</a:t>
            </a:r>
          </a:p>
          <a:p>
            <a:r>
              <a:rPr lang="en-GB" b="1" dirty="0"/>
              <a:t>Soviet Union </a:t>
            </a:r>
            <a:r>
              <a:rPr lang="en-GB" dirty="0"/>
              <a:t>– </a:t>
            </a:r>
            <a:r>
              <a:rPr lang="en-GB" dirty="0" err="1"/>
              <a:t>Kosmos</a:t>
            </a:r>
            <a:r>
              <a:rPr lang="en-GB" dirty="0"/>
              <a:t>, Soyuz</a:t>
            </a:r>
          </a:p>
          <a:p>
            <a:r>
              <a:rPr lang="en-GB" b="1" dirty="0"/>
              <a:t>USA</a:t>
            </a:r>
            <a:r>
              <a:rPr lang="en-GB" dirty="0"/>
              <a:t> – Atlas, Delta, Falcon, Blue Origin</a:t>
            </a:r>
          </a:p>
          <a:p>
            <a:r>
              <a:rPr lang="en-GB" dirty="0"/>
              <a:t>Research total payload and the type(s) of satellites launched by these systems</a:t>
            </a:r>
          </a:p>
        </p:txBody>
      </p:sp>
      <p:pic>
        <p:nvPicPr>
          <p:cNvPr id="614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09679" y="1600201"/>
            <a:ext cx="3472721" cy="3626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104653" y="5417621"/>
            <a:ext cx="3675878"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4"/>
              </a:rPr>
              <a:t>https://www.rocketlabusa.com/gallery/</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3732935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Alternative launch systems – Balloon</a:t>
            </a:r>
          </a:p>
        </p:txBody>
      </p:sp>
      <p:sp>
        <p:nvSpPr>
          <p:cNvPr id="3" name="Content Placeholder 2"/>
          <p:cNvSpPr>
            <a:spLocks noGrp="1"/>
          </p:cNvSpPr>
          <p:nvPr>
            <p:ph idx="1"/>
          </p:nvPr>
        </p:nvSpPr>
        <p:spPr/>
        <p:txBody>
          <a:bodyPr/>
          <a:lstStyle/>
          <a:p>
            <a:r>
              <a:rPr lang="en-GB" dirty="0"/>
              <a:t>Removes the need for fuel to lift the rocket from Earth into the upper atmosphere</a:t>
            </a:r>
            <a:endParaRPr lang="en-GB" dirty="0">
              <a:hlinkClick r:id="rId3" tooltip="Zero2infinity"/>
            </a:endParaRPr>
          </a:p>
          <a:p>
            <a:r>
              <a:rPr lang="en-GB" u="sng" dirty="0">
                <a:hlinkClick r:id="rId3" tooltip="Zero2infinity"/>
              </a:rPr>
              <a:t>Zero2infinity</a:t>
            </a:r>
            <a:r>
              <a:rPr lang="en-GB" dirty="0"/>
              <a:t> – </a:t>
            </a:r>
            <a:r>
              <a:rPr lang="en-GB" dirty="0" err="1"/>
              <a:t>Bloostar</a:t>
            </a:r>
            <a:endParaRPr lang="en-GB" dirty="0"/>
          </a:p>
          <a:p>
            <a:r>
              <a:rPr lang="en-GB" u="sng" dirty="0">
                <a:hlinkClick r:id="rId4" tooltip="JP Aerospace"/>
              </a:rPr>
              <a:t>JP Aerospace</a:t>
            </a:r>
            <a:r>
              <a:rPr lang="en-GB" dirty="0"/>
              <a:t> – Airship to Orbit</a:t>
            </a:r>
          </a:p>
          <a:p>
            <a:r>
              <a:rPr lang="en-GB" dirty="0"/>
              <a:t>Research total payload and types of satellite carried</a:t>
            </a:r>
          </a:p>
          <a:p>
            <a:r>
              <a:rPr lang="en-GB" dirty="0"/>
              <a:t>Record your findings in:</a:t>
            </a:r>
          </a:p>
          <a:p>
            <a:pPr marL="360363" indent="0">
              <a:buNone/>
            </a:pPr>
            <a:r>
              <a:rPr lang="en-GB" sz="2000" dirty="0">
                <a:solidFill>
                  <a:schemeClr val="tx1"/>
                </a:solidFill>
                <a:latin typeface="Arial" panose="020B0604020202020204" pitchFamily="34" charset="0"/>
                <a:cs typeface="Arial" panose="020B0604020202020204" pitchFamily="34" charset="0"/>
              </a:rPr>
              <a:t>Satellite launch systems.xlsx</a:t>
            </a:r>
          </a:p>
        </p:txBody>
      </p:sp>
      <p:pic>
        <p:nvPicPr>
          <p:cNvPr id="4" name="Picture 3"/>
          <p:cNvPicPr/>
          <p:nvPr/>
        </p:nvPicPr>
        <p:blipFill rotWithShape="1">
          <a:blip r:embed="rId5">
            <a:clrChange>
              <a:clrFrom>
                <a:srgbClr val="FFFFFF"/>
              </a:clrFrom>
              <a:clrTo>
                <a:srgbClr val="FFFFFF">
                  <a:alpha val="0"/>
                </a:srgbClr>
              </a:clrTo>
            </a:clrChange>
          </a:blip>
          <a:srcRect t="-21673" b="-1"/>
          <a:stretch/>
        </p:blipFill>
        <p:spPr bwMode="auto">
          <a:xfrm>
            <a:off x="6353594" y="1120516"/>
            <a:ext cx="5228806" cy="3736297"/>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8283152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Alternative launch systems – Air launch</a:t>
            </a:r>
          </a:p>
        </p:txBody>
      </p:sp>
      <p:sp>
        <p:nvSpPr>
          <p:cNvPr id="3" name="Content Placeholder 2"/>
          <p:cNvSpPr>
            <a:spLocks noGrp="1"/>
          </p:cNvSpPr>
          <p:nvPr>
            <p:ph idx="1"/>
          </p:nvPr>
        </p:nvSpPr>
        <p:spPr/>
        <p:txBody>
          <a:bodyPr>
            <a:normAutofit/>
          </a:bodyPr>
          <a:lstStyle/>
          <a:p>
            <a:r>
              <a:rPr lang="en-GB" dirty="0"/>
              <a:t>An aircraft carries the rocket to 15km altitude for launch</a:t>
            </a:r>
          </a:p>
          <a:p>
            <a:r>
              <a:rPr lang="en-GB" dirty="0"/>
              <a:t>Orbital ATK – </a:t>
            </a:r>
            <a:r>
              <a:rPr lang="en-GB" u="sng" dirty="0">
                <a:hlinkClick r:id="rId3" tooltip="Pegasus (rocket)"/>
              </a:rPr>
              <a:t>Pegasus</a:t>
            </a:r>
            <a:r>
              <a:rPr lang="en-GB" dirty="0"/>
              <a:t> </a:t>
            </a:r>
          </a:p>
          <a:p>
            <a:r>
              <a:rPr lang="en-GB" u="sng" dirty="0">
                <a:hlinkClick r:id="rId4"/>
              </a:rPr>
              <a:t>Virgin Orbit</a:t>
            </a:r>
            <a:r>
              <a:rPr lang="en-GB" dirty="0"/>
              <a:t> – </a:t>
            </a:r>
            <a:r>
              <a:rPr lang="en-GB" u="sng" dirty="0" err="1">
                <a:hlinkClick r:id="rId5" tooltip="LauncherOne"/>
              </a:rPr>
              <a:t>LauncherOne</a:t>
            </a:r>
            <a:endParaRPr lang="en-GB" dirty="0"/>
          </a:p>
          <a:p>
            <a:r>
              <a:rPr lang="en-GB" u="sng" dirty="0" err="1">
                <a:hlinkClick r:id="rId6" tooltip="Stratolaunch Systems"/>
              </a:rPr>
              <a:t>Stratolaunch</a:t>
            </a:r>
            <a:r>
              <a:rPr lang="en-GB" u="sng" dirty="0">
                <a:hlinkClick r:id="rId6" tooltip="Stratolaunch Systems"/>
              </a:rPr>
              <a:t> Systems</a:t>
            </a:r>
            <a:endParaRPr lang="en-GB" u="sng" dirty="0"/>
          </a:p>
          <a:p>
            <a:r>
              <a:rPr lang="en-GB" dirty="0"/>
              <a:t>Research total payload and types of satellite carried</a:t>
            </a:r>
          </a:p>
          <a:p>
            <a:r>
              <a:rPr lang="en-GB" dirty="0"/>
              <a:t>Record your findings in:</a:t>
            </a:r>
          </a:p>
          <a:p>
            <a:pPr marL="360363" indent="0">
              <a:buNone/>
            </a:pPr>
            <a:r>
              <a:rPr lang="en-GB" sz="2000" dirty="0">
                <a:solidFill>
                  <a:schemeClr val="tx1"/>
                </a:solidFill>
                <a:latin typeface="Arial" panose="020B0604020202020204" pitchFamily="34" charset="0"/>
                <a:cs typeface="Arial" panose="020B0604020202020204" pitchFamily="34" charset="0"/>
              </a:rPr>
              <a:t>Satellite launch systems.xlsx</a:t>
            </a:r>
          </a:p>
        </p:txBody>
      </p:sp>
      <p:pic>
        <p:nvPicPr>
          <p:cNvPr id="4" name="Picture 3" descr="https://static1.squarespace.com/static/5915eeab9de4bb10e36a9eac/t/5919cd3fd2b857e0cc20fa32/1494863178646/?format=750w"/>
          <p:cNvPicPr/>
          <p:nvPr/>
        </p:nvPicPr>
        <p:blipFill rotWithShape="1">
          <a:blip r:embed="rId7" cstate="email">
            <a:extLst>
              <a:ext uri="{28A0092B-C50C-407E-A947-70E740481C1C}">
                <a14:useLocalDpi xmlns:a14="http://schemas.microsoft.com/office/drawing/2010/main"/>
              </a:ext>
            </a:extLst>
          </a:blip>
          <a:srcRect t="-21685" b="-1"/>
          <a:stretch/>
        </p:blipFill>
        <p:spPr bwMode="auto">
          <a:xfrm>
            <a:off x="6175333" y="1828164"/>
            <a:ext cx="5407067" cy="3343443"/>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174634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Alternative launch systems – Runway</a:t>
            </a:r>
          </a:p>
        </p:txBody>
      </p:sp>
      <p:sp>
        <p:nvSpPr>
          <p:cNvPr id="3" name="Content Placeholder 2"/>
          <p:cNvSpPr>
            <a:spLocks noGrp="1"/>
          </p:cNvSpPr>
          <p:nvPr>
            <p:ph idx="1"/>
          </p:nvPr>
        </p:nvSpPr>
        <p:spPr/>
        <p:txBody>
          <a:bodyPr/>
          <a:lstStyle/>
          <a:p>
            <a:r>
              <a:rPr lang="en-GB" dirty="0"/>
              <a:t>Single stage to orbit</a:t>
            </a:r>
          </a:p>
          <a:p>
            <a:r>
              <a:rPr lang="en-GB" dirty="0"/>
              <a:t>Air breathing rocket</a:t>
            </a:r>
          </a:p>
          <a:p>
            <a:r>
              <a:rPr lang="en-GB" u="sng" dirty="0">
                <a:hlinkClick r:id="rId3"/>
              </a:rPr>
              <a:t>Reaction Engines</a:t>
            </a:r>
            <a:r>
              <a:rPr lang="en-GB" dirty="0"/>
              <a:t> – </a:t>
            </a:r>
            <a:r>
              <a:rPr lang="en-GB" dirty="0" err="1"/>
              <a:t>Skylon</a:t>
            </a:r>
            <a:endParaRPr lang="en-GB" dirty="0"/>
          </a:p>
          <a:p>
            <a:r>
              <a:rPr lang="en-GB" dirty="0"/>
              <a:t>Research total payload and types of satellite carried</a:t>
            </a:r>
          </a:p>
          <a:p>
            <a:r>
              <a:rPr lang="en-GB" dirty="0"/>
              <a:t>Record your findings in:</a:t>
            </a:r>
          </a:p>
          <a:p>
            <a:pPr marL="360363" indent="0">
              <a:buNone/>
            </a:pPr>
            <a:r>
              <a:rPr lang="en-GB" sz="2000" dirty="0">
                <a:solidFill>
                  <a:schemeClr val="tx1"/>
                </a:solidFill>
                <a:latin typeface="Arial" panose="020B0604020202020204" pitchFamily="34" charset="0"/>
                <a:cs typeface="Arial" panose="020B0604020202020204" pitchFamily="34" charset="0"/>
              </a:rPr>
              <a:t>Satellite launch systems.xlsx</a:t>
            </a:r>
          </a:p>
          <a:p>
            <a:pPr marL="360363" indent="-360363"/>
            <a:r>
              <a:rPr lang="en-GB" dirty="0"/>
              <a:t>Create a presentation of your findings</a:t>
            </a:r>
          </a:p>
        </p:txBody>
      </p:sp>
      <p:pic>
        <p:nvPicPr>
          <p:cNvPr id="4" name="Picture 3" descr="A diagram of Skylon's internal systems."/>
          <p:cNvPicPr/>
          <p:nvPr/>
        </p:nvPicPr>
        <p:blipFill rotWithShape="1">
          <a:blip r:embed="rId4">
            <a:extLst>
              <a:ext uri="{28A0092B-C50C-407E-A947-70E740481C1C}">
                <a14:useLocalDpi xmlns:a14="http://schemas.microsoft.com/office/drawing/2010/main"/>
              </a:ext>
            </a:extLst>
          </a:blip>
          <a:srcRect t="-524" b="-1"/>
          <a:stretch/>
        </p:blipFill>
        <p:spPr bwMode="auto">
          <a:xfrm>
            <a:off x="6018571" y="1600200"/>
            <a:ext cx="5483881" cy="2956809"/>
          </a:xfrm>
          <a:prstGeom prst="rect">
            <a:avLst/>
          </a:prstGeom>
          <a:noFill/>
          <a:ln>
            <a:noFill/>
          </a:ln>
          <a:extLst>
            <a:ext uri="{53640926-AAD7-44D8-BBD7-CCE9431645EC}">
              <a14:shadowObscured xmlns:a14="http://schemas.microsoft.com/office/drawing/2010/main"/>
            </a:ext>
          </a:extLst>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436241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kits</a:t>
            </a:r>
          </a:p>
        </p:txBody>
      </p:sp>
      <p:sp>
        <p:nvSpPr>
          <p:cNvPr id="3" name="Content Placeholder 2"/>
          <p:cNvSpPr>
            <a:spLocks noGrp="1"/>
          </p:cNvSpPr>
          <p:nvPr>
            <p:ph idx="1"/>
          </p:nvPr>
        </p:nvSpPr>
        <p:spPr/>
        <p:txBody>
          <a:bodyPr>
            <a:normAutofit/>
          </a:bodyPr>
          <a:lstStyle/>
          <a:p>
            <a:r>
              <a:rPr lang="en-GB" dirty="0"/>
              <a:t>Estes – One of the largest manufacturers of model rockets to schools</a:t>
            </a:r>
          </a:p>
          <a:p>
            <a:r>
              <a:rPr lang="en-GB" dirty="0"/>
              <a:t>HQ – Colorado, USA</a:t>
            </a:r>
          </a:p>
          <a:p>
            <a:r>
              <a:rPr lang="en-GB" dirty="0"/>
              <a:t>Research data for the rocket  and motor you will be using</a:t>
            </a:r>
          </a:p>
          <a:p>
            <a:pPr marL="719138" lvl="2" indent="-358775">
              <a:buFont typeface="Arial" panose="020B0604020202020204" pitchFamily="34" charset="0"/>
              <a:buChar char="•"/>
            </a:pPr>
            <a:r>
              <a:rPr lang="en-GB" sz="2400" dirty="0"/>
              <a:t>Mass of the complete rocket</a:t>
            </a:r>
          </a:p>
          <a:p>
            <a:pPr marL="719138" lvl="2" indent="-358775">
              <a:buFont typeface="Arial" panose="020B0604020202020204" pitchFamily="34" charset="0"/>
              <a:buChar char="•"/>
            </a:pPr>
            <a:r>
              <a:rPr lang="en-GB" sz="2400" dirty="0"/>
              <a:t>Average force from rocket motor</a:t>
            </a:r>
          </a:p>
          <a:p>
            <a:pPr marL="719138" lvl="2" indent="-358775">
              <a:buFont typeface="Arial" panose="020B0604020202020204" pitchFamily="34" charset="0"/>
              <a:buChar char="•"/>
            </a:pPr>
            <a:r>
              <a:rPr lang="en-GB" sz="2400" dirty="0"/>
              <a:t>Duration of rocket motor thrust</a:t>
            </a:r>
          </a:p>
          <a:p>
            <a:pPr lvl="1"/>
            <a:endParaRPr lang="en-GB" dirty="0"/>
          </a:p>
        </p:txBody>
      </p:sp>
      <p:sp>
        <p:nvSpPr>
          <p:cNvPr id="5" name="Rectangle 4"/>
          <p:cNvSpPr/>
          <p:nvPr/>
        </p:nvSpPr>
        <p:spPr>
          <a:xfrm>
            <a:off x="7468612" y="5193076"/>
            <a:ext cx="3504188" cy="584775"/>
          </a:xfrm>
          <a:prstGeom prst="rect">
            <a:avLst/>
          </a:prstGeom>
        </p:spPr>
        <p:txBody>
          <a:bodyPr wrap="square">
            <a:spAutoFit/>
          </a:bodyPr>
          <a:lstStyle/>
          <a:p>
            <a:r>
              <a:rPr lang="en-GB" sz="1600" u="sng" dirty="0">
                <a:latin typeface="Arial" panose="020B0604020202020204" pitchFamily="34" charset="0"/>
                <a:cs typeface="Arial" panose="020B0604020202020204" pitchFamily="34" charset="0"/>
                <a:hlinkClick r:id="rId3"/>
              </a:rPr>
              <a:t>http://www2.estesrockets.com/cgi-bin/wedu001P.pgm?p=publicat</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7" name="Picture 6">
            <a:extLst>
              <a:ext uri="{FF2B5EF4-FFF2-40B4-BE49-F238E27FC236}">
                <a16:creationId xmlns:a16="http://schemas.microsoft.com/office/drawing/2014/main" id="{CA5A0903-396B-4AE2-B608-D261249BACD0}"/>
              </a:ext>
            </a:extLst>
          </p:cNvPr>
          <p:cNvPicPr>
            <a:picLocks noChangeAspect="1"/>
          </p:cNvPicPr>
          <p:nvPr/>
        </p:nvPicPr>
        <p:blipFill>
          <a:blip r:embed="rId4"/>
          <a:stretch>
            <a:fillRect/>
          </a:stretch>
        </p:blipFill>
        <p:spPr>
          <a:xfrm>
            <a:off x="6542341" y="803051"/>
            <a:ext cx="4857750" cy="4371975"/>
          </a:xfrm>
          <a:prstGeom prst="rect">
            <a:avLst/>
          </a:prstGeom>
        </p:spPr>
      </p:pic>
    </p:spTree>
    <p:extLst>
      <p:ext uri="{BB962C8B-B14F-4D97-AF65-F5344CB8AC3E}">
        <p14:creationId xmlns:p14="http://schemas.microsoft.com/office/powerpoint/2010/main" val="3250722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build</a:t>
            </a:r>
          </a:p>
        </p:txBody>
      </p:sp>
      <p:sp>
        <p:nvSpPr>
          <p:cNvPr id="3" name="Content Placeholder 2"/>
          <p:cNvSpPr>
            <a:spLocks noGrp="1"/>
          </p:cNvSpPr>
          <p:nvPr>
            <p:ph idx="1"/>
          </p:nvPr>
        </p:nvSpPr>
        <p:spPr/>
        <p:txBody>
          <a:bodyPr>
            <a:normAutofit fontScale="92500"/>
          </a:bodyPr>
          <a:lstStyle/>
          <a:p>
            <a:pPr lvl="0"/>
            <a:r>
              <a:rPr lang="en-GB" dirty="0"/>
              <a:t>In groups, follow the build instructions for your rocket</a:t>
            </a:r>
          </a:p>
          <a:p>
            <a:r>
              <a:rPr lang="en-GB" dirty="0"/>
              <a:t>Work as accurately as you can</a:t>
            </a:r>
          </a:p>
          <a:p>
            <a:r>
              <a:rPr lang="en-GB" dirty="0"/>
              <a:t>Data from different groups will be averaged to reduce errors</a:t>
            </a:r>
          </a:p>
          <a:p>
            <a:r>
              <a:rPr lang="en-GB" dirty="0"/>
              <a:t>Data for the first flight will be used as a benchmark for further flights</a:t>
            </a:r>
          </a:p>
          <a:p>
            <a:r>
              <a:rPr lang="en-GB" dirty="0"/>
              <a:t>Record information before and during the build and for each rocket flight</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6458795" y="1600200"/>
            <a:ext cx="5123605" cy="3556415"/>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652304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costings – Materials</a:t>
            </a:r>
          </a:p>
        </p:txBody>
      </p:sp>
      <p:sp>
        <p:nvSpPr>
          <p:cNvPr id="3" name="Content Placeholder 2"/>
          <p:cNvSpPr>
            <a:spLocks noGrp="1"/>
          </p:cNvSpPr>
          <p:nvPr>
            <p:ph idx="1"/>
          </p:nvPr>
        </p:nvSpPr>
        <p:spPr/>
        <p:txBody>
          <a:bodyPr>
            <a:normAutofit/>
          </a:bodyPr>
          <a:lstStyle/>
          <a:p>
            <a:r>
              <a:rPr lang="en-GB" dirty="0"/>
              <a:t>Cost </a:t>
            </a:r>
            <a:r>
              <a:rPr lang="en-GB" b="1" dirty="0"/>
              <a:t>all the materials </a:t>
            </a:r>
            <a:r>
              <a:rPr lang="en-GB" dirty="0"/>
              <a:t>used to make your rocket</a:t>
            </a:r>
          </a:p>
        </p:txBody>
      </p:sp>
      <p:sp>
        <p:nvSpPr>
          <p:cNvPr id="4" name="Content Placeholder 2"/>
          <p:cNvSpPr txBox="1">
            <a:spLocks/>
          </p:cNvSpPr>
          <p:nvPr/>
        </p:nvSpPr>
        <p:spPr>
          <a:xfrm>
            <a:off x="6640642" y="1364105"/>
            <a:ext cx="4941757"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dirty="0"/>
              <a:t>Example</a:t>
            </a:r>
          </a:p>
          <a:p>
            <a:pPr marL="0" indent="0">
              <a:buNone/>
              <a:tabLst>
                <a:tab pos="2517775" algn="r"/>
                <a:tab pos="2698750" algn="l"/>
                <a:tab pos="3671888" algn="dec"/>
              </a:tabLst>
            </a:pPr>
            <a:r>
              <a:rPr lang="en-GB" dirty="0"/>
              <a:t>	Rocket kit	=	£6.75</a:t>
            </a:r>
            <a:br>
              <a:rPr lang="en-GB" dirty="0"/>
            </a:br>
            <a:r>
              <a:rPr lang="en-GB" dirty="0"/>
              <a:t>	Rocket motor	=	£3.20</a:t>
            </a:r>
            <a:br>
              <a:rPr lang="en-GB" dirty="0"/>
            </a:br>
            <a:r>
              <a:rPr lang="en-GB" dirty="0"/>
              <a:t>	Glue	=	£0.30</a:t>
            </a:r>
            <a:br>
              <a:rPr lang="en-GB" dirty="0"/>
            </a:br>
            <a:r>
              <a:rPr lang="en-GB" dirty="0"/>
              <a:t>	Abrasive paper	=	£0.25</a:t>
            </a:r>
            <a:br>
              <a:rPr lang="en-GB" dirty="0"/>
            </a:br>
            <a:r>
              <a:rPr lang="en-GB" dirty="0"/>
              <a:t>	Decals	=	£1.15</a:t>
            </a:r>
            <a:br>
              <a:rPr lang="en-GB" dirty="0"/>
            </a:br>
            <a:r>
              <a:rPr lang="en-GB" dirty="0"/>
              <a:t>	Paint	=	£0.45</a:t>
            </a:r>
            <a:br>
              <a:rPr lang="en-GB" dirty="0"/>
            </a:br>
            <a:r>
              <a:rPr lang="en-GB" dirty="0"/>
              <a:t>	</a:t>
            </a:r>
            <a:r>
              <a:rPr lang="en-GB" b="1" dirty="0"/>
              <a:t>Total	=	£12.10</a:t>
            </a: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802048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costings – Labour</a:t>
            </a:r>
          </a:p>
        </p:txBody>
      </p:sp>
      <p:sp>
        <p:nvSpPr>
          <p:cNvPr id="3" name="Content Placeholder 2"/>
          <p:cNvSpPr>
            <a:spLocks noGrp="1"/>
          </p:cNvSpPr>
          <p:nvPr>
            <p:ph idx="1"/>
          </p:nvPr>
        </p:nvSpPr>
        <p:spPr/>
        <p:txBody>
          <a:bodyPr/>
          <a:lstStyle/>
          <a:p>
            <a:pPr lvl="0"/>
            <a:r>
              <a:rPr lang="en-GB" dirty="0"/>
              <a:t>Record the total time your group takes to construct the model rocket</a:t>
            </a:r>
          </a:p>
          <a:p>
            <a:r>
              <a:rPr lang="en-GB" dirty="0"/>
              <a:t>Decide on labour costs per hour</a:t>
            </a:r>
          </a:p>
          <a:p>
            <a:r>
              <a:rPr lang="en-GB" dirty="0"/>
              <a:t>Consider any national minimum wage for your age group</a:t>
            </a:r>
          </a:p>
        </p:txBody>
      </p:sp>
      <p:sp>
        <p:nvSpPr>
          <p:cNvPr id="4" name="Content Placeholder 2"/>
          <p:cNvSpPr txBox="1">
            <a:spLocks/>
          </p:cNvSpPr>
          <p:nvPr/>
        </p:nvSpPr>
        <p:spPr>
          <a:xfrm>
            <a:off x="6610662" y="1364105"/>
            <a:ext cx="4971738"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dirty="0"/>
              <a:t>Example</a:t>
            </a:r>
          </a:p>
          <a:p>
            <a:pPr marL="0" indent="0">
              <a:buNone/>
              <a:tabLst>
                <a:tab pos="1258888" algn="r"/>
                <a:tab pos="1438275" algn="l"/>
                <a:tab pos="1978025" algn="dec"/>
              </a:tabLst>
            </a:pPr>
            <a:r>
              <a:rPr lang="en-GB" dirty="0"/>
              <a:t>	Phil	=	0.4 hours</a:t>
            </a:r>
            <a:br>
              <a:rPr lang="en-GB" dirty="0"/>
            </a:br>
            <a:r>
              <a:rPr lang="en-GB" dirty="0"/>
              <a:t>	Linda	=	0.45 hours</a:t>
            </a:r>
            <a:br>
              <a:rPr lang="en-GB" dirty="0"/>
            </a:br>
            <a:r>
              <a:rPr lang="en-GB" dirty="0"/>
              <a:t>	Tim	=	0.35 hours</a:t>
            </a:r>
            <a:br>
              <a:rPr lang="en-GB" dirty="0"/>
            </a:br>
            <a:r>
              <a:rPr lang="en-GB" dirty="0"/>
              <a:t>	</a:t>
            </a:r>
            <a:r>
              <a:rPr lang="en-GB" b="1" dirty="0"/>
              <a:t>Total	=	1.2 hours</a:t>
            </a:r>
            <a:br>
              <a:rPr lang="en-GB" dirty="0"/>
            </a:b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3807302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costings – Totals</a:t>
            </a:r>
          </a:p>
        </p:txBody>
      </p:sp>
      <p:sp>
        <p:nvSpPr>
          <p:cNvPr id="3" name="Content Placeholder 2"/>
          <p:cNvSpPr>
            <a:spLocks noGrp="1"/>
          </p:cNvSpPr>
          <p:nvPr>
            <p:ph idx="1"/>
          </p:nvPr>
        </p:nvSpPr>
        <p:spPr/>
        <p:txBody>
          <a:bodyPr/>
          <a:lstStyle/>
          <a:p>
            <a:pPr lvl="0"/>
            <a:r>
              <a:rPr lang="en-GB" dirty="0"/>
              <a:t>Combine material and labour costs</a:t>
            </a:r>
          </a:p>
          <a:p>
            <a:pPr lvl="0"/>
            <a:r>
              <a:rPr lang="en-GB" dirty="0"/>
              <a:t>Agree a profit margin</a:t>
            </a:r>
          </a:p>
          <a:p>
            <a:pPr lvl="0"/>
            <a:r>
              <a:rPr lang="en-GB" dirty="0"/>
              <a:t>Compare your costings with other groups</a:t>
            </a:r>
          </a:p>
          <a:p>
            <a:pPr lvl="0"/>
            <a:r>
              <a:rPr lang="en-GB" dirty="0"/>
              <a:t>How competitive is your group?</a:t>
            </a:r>
          </a:p>
        </p:txBody>
      </p:sp>
      <p:sp>
        <p:nvSpPr>
          <p:cNvPr id="4" name="Content Placeholder 2"/>
          <p:cNvSpPr txBox="1">
            <a:spLocks/>
          </p:cNvSpPr>
          <p:nvPr/>
        </p:nvSpPr>
        <p:spPr>
          <a:xfrm>
            <a:off x="6670622" y="1364105"/>
            <a:ext cx="4911777"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dirty="0"/>
              <a:t>Example</a:t>
            </a:r>
          </a:p>
          <a:p>
            <a:pPr marL="0" indent="0">
              <a:buNone/>
              <a:tabLst>
                <a:tab pos="1978025" algn="r"/>
                <a:tab pos="2159000" algn="l"/>
                <a:tab pos="3133725" algn="dec"/>
              </a:tabLst>
            </a:pPr>
            <a:r>
              <a:rPr lang="en-GB" dirty="0"/>
              <a:t>	Hourly rate	=	£5.30</a:t>
            </a:r>
            <a:br>
              <a:rPr lang="en-GB" dirty="0"/>
            </a:br>
            <a:r>
              <a:rPr lang="en-GB" dirty="0"/>
              <a:t>	</a:t>
            </a:r>
            <a:r>
              <a:rPr lang="en-GB" b="1" dirty="0"/>
              <a:t>x 1.2 hours	=	£6.36</a:t>
            </a:r>
            <a:endParaRPr lang="en-GB" dirty="0"/>
          </a:p>
          <a:p>
            <a:pPr marL="0" indent="0">
              <a:buNone/>
              <a:tabLst>
                <a:tab pos="1978025" algn="r"/>
                <a:tab pos="2159000" algn="l"/>
                <a:tab pos="3133725" algn="dec"/>
              </a:tabLst>
            </a:pPr>
            <a:r>
              <a:rPr lang="en-GB" dirty="0"/>
              <a:t>	Materials	=	£12.10</a:t>
            </a:r>
            <a:br>
              <a:rPr lang="en-GB" dirty="0"/>
            </a:br>
            <a:r>
              <a:rPr lang="en-GB" dirty="0"/>
              <a:t>	Labour	=	£6.36</a:t>
            </a:r>
            <a:br>
              <a:rPr lang="en-GB" dirty="0"/>
            </a:br>
            <a:r>
              <a:rPr lang="en-GB" dirty="0"/>
              <a:t>	Profit @15%	=	£2.77</a:t>
            </a:r>
            <a:br>
              <a:rPr lang="en-GB" dirty="0"/>
            </a:br>
            <a:r>
              <a:rPr lang="en-GB" dirty="0"/>
              <a:t>	</a:t>
            </a:r>
            <a:r>
              <a:rPr lang="en-GB" b="1" dirty="0"/>
              <a:t>Total	=	£21.23</a:t>
            </a: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945892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testing</a:t>
            </a:r>
          </a:p>
        </p:txBody>
      </p:sp>
      <p:sp>
        <p:nvSpPr>
          <p:cNvPr id="3" name="Content Placeholder 2"/>
          <p:cNvSpPr>
            <a:spLocks noGrp="1"/>
          </p:cNvSpPr>
          <p:nvPr>
            <p:ph idx="1"/>
          </p:nvPr>
        </p:nvSpPr>
        <p:spPr/>
        <p:txBody>
          <a:bodyPr>
            <a:normAutofit fontScale="92500"/>
          </a:bodyPr>
          <a:lstStyle/>
          <a:p>
            <a:r>
              <a:rPr lang="en-GB" dirty="0"/>
              <a:t>Scientists design and perform experiments and analyse the data they collect</a:t>
            </a:r>
          </a:p>
          <a:p>
            <a:r>
              <a:rPr lang="en-GB" dirty="0"/>
              <a:t>Designing repeatable experiments is vital to gaining reliable data</a:t>
            </a:r>
          </a:p>
          <a:p>
            <a:r>
              <a:rPr lang="en-GB" dirty="0"/>
              <a:t>Variables must be controlled and recorded</a:t>
            </a:r>
          </a:p>
          <a:p>
            <a:r>
              <a:rPr lang="en-GB" dirty="0"/>
              <a:t>Scientists focus on explaining changes, making comparisons and looking for patterns</a:t>
            </a:r>
          </a:p>
        </p:txBody>
      </p:sp>
      <p:pic>
        <p:nvPicPr>
          <p:cNvPr id="4" name="Picture 3"/>
          <p:cNvPicPr/>
          <p:nvPr/>
        </p:nvPicPr>
        <p:blipFill>
          <a:blip r:embed="rId3"/>
          <a:stretch>
            <a:fillRect/>
          </a:stretch>
        </p:blipFill>
        <p:spPr>
          <a:xfrm>
            <a:off x="6577109" y="1595417"/>
            <a:ext cx="5005291" cy="3342806"/>
          </a:xfrm>
          <a:prstGeom prst="rect">
            <a:avLst/>
          </a:prstGeom>
        </p:spPr>
      </p:pic>
      <p:sp>
        <p:nvSpPr>
          <p:cNvPr id="5" name="Rectangle 4"/>
          <p:cNvSpPr/>
          <p:nvPr/>
        </p:nvSpPr>
        <p:spPr>
          <a:xfrm>
            <a:off x="7840697" y="5122889"/>
            <a:ext cx="2634054"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Ariane rocket motor test</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332848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Outcomes</a:t>
            </a:r>
          </a:p>
        </p:txBody>
      </p:sp>
      <p:sp>
        <p:nvSpPr>
          <p:cNvPr id="3" name="Content Placeholder 2"/>
          <p:cNvSpPr>
            <a:spLocks noGrp="1"/>
          </p:cNvSpPr>
          <p:nvPr>
            <p:ph idx="1"/>
          </p:nvPr>
        </p:nvSpPr>
        <p:spPr>
          <a:xfrm>
            <a:off x="609600" y="1600201"/>
            <a:ext cx="11263952" cy="4155974"/>
          </a:xfrm>
        </p:spPr>
        <p:txBody>
          <a:bodyPr>
            <a:normAutofit/>
          </a:bodyPr>
          <a:lstStyle/>
          <a:p>
            <a:pPr marL="0" indent="0">
              <a:buNone/>
            </a:pPr>
            <a:r>
              <a:rPr lang="en-GB" b="1" dirty="0"/>
              <a:t>Improve pupils’ understanding of satellite launch systems through:</a:t>
            </a:r>
          </a:p>
          <a:p>
            <a:pPr marL="800100" lvl="1" indent="-342900">
              <a:buFont typeface="Arial" panose="020B0604020202020204" pitchFamily="34" charset="0"/>
              <a:buChar char="•"/>
            </a:pPr>
            <a:r>
              <a:rPr lang="en-GB" dirty="0"/>
              <a:t>Increased awareness of satellites and satellite launch systems</a:t>
            </a:r>
          </a:p>
          <a:p>
            <a:pPr marL="800100" lvl="1" indent="-342900">
              <a:buFont typeface="Arial" panose="020B0604020202020204" pitchFamily="34" charset="0"/>
              <a:buChar char="•"/>
            </a:pPr>
            <a:r>
              <a:rPr lang="en-GB" dirty="0"/>
              <a:t>Learning how satellite launch systems work and operate</a:t>
            </a:r>
          </a:p>
          <a:p>
            <a:pPr marL="800100" lvl="1" indent="-342900">
              <a:buFont typeface="Arial" panose="020B0604020202020204" pitchFamily="34" charset="0"/>
              <a:buChar char="•"/>
            </a:pPr>
            <a:r>
              <a:rPr lang="en-GB" dirty="0"/>
              <a:t>Understanding the design and manufacture of launch systems</a:t>
            </a:r>
          </a:p>
          <a:p>
            <a:pPr marL="800100" lvl="1" indent="-342900">
              <a:buFont typeface="Arial" panose="020B0604020202020204" pitchFamily="34" charset="0"/>
              <a:buChar char="•"/>
            </a:pPr>
            <a:r>
              <a:rPr lang="en-GB" dirty="0"/>
              <a:t>Understanding the economics of satellite launch systems</a:t>
            </a:r>
          </a:p>
          <a:p>
            <a:pPr marL="800100" lvl="1" indent="-342900">
              <a:buFont typeface="Arial" panose="020B0604020202020204" pitchFamily="34" charset="0"/>
              <a:buChar char="•"/>
            </a:pPr>
            <a:r>
              <a:rPr lang="en-GB" dirty="0"/>
              <a:t>Building, launching and testing model rockets</a:t>
            </a:r>
          </a:p>
          <a:p>
            <a:pPr marL="800100" lvl="1" indent="-342900">
              <a:buFont typeface="Arial" panose="020B0604020202020204" pitchFamily="34" charset="0"/>
              <a:buChar char="•"/>
            </a:pPr>
            <a:r>
              <a:rPr lang="en-GB" dirty="0"/>
              <a:t>Re-designing model rockets to improve their performance</a:t>
            </a:r>
          </a:p>
        </p:txBody>
      </p:sp>
      <p:sp>
        <p:nvSpPr>
          <p:cNvPr id="4" name="Rectangle 3"/>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b="1" dirty="0">
                <a:solidFill>
                  <a:srgbClr val="00B050"/>
                </a:solidFill>
              </a:rPr>
              <a:t>T</a:t>
            </a:r>
            <a:r>
              <a:rPr lang="en-GB" sz="2400" b="1"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488814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testing – Variables</a:t>
            </a:r>
          </a:p>
        </p:txBody>
      </p:sp>
      <p:sp>
        <p:nvSpPr>
          <p:cNvPr id="3" name="Content Placeholder 2"/>
          <p:cNvSpPr>
            <a:spLocks noGrp="1"/>
          </p:cNvSpPr>
          <p:nvPr>
            <p:ph idx="1"/>
          </p:nvPr>
        </p:nvSpPr>
        <p:spPr>
          <a:xfrm>
            <a:off x="609600" y="1364105"/>
            <a:ext cx="5311515" cy="4392070"/>
          </a:xfrm>
        </p:spPr>
        <p:txBody>
          <a:bodyPr/>
          <a:lstStyle/>
          <a:p>
            <a:pPr lvl="0"/>
            <a:r>
              <a:rPr lang="en-GB" dirty="0"/>
              <a:t>First flights of same design</a:t>
            </a:r>
          </a:p>
          <a:p>
            <a:pPr lvl="0"/>
            <a:r>
              <a:rPr lang="en-GB" dirty="0"/>
              <a:t>Similar weather conditions</a:t>
            </a:r>
          </a:p>
          <a:p>
            <a:r>
              <a:rPr lang="en-GB" dirty="0"/>
              <a:t>The same launch tower</a:t>
            </a:r>
          </a:p>
          <a:p>
            <a:r>
              <a:rPr lang="en-GB" dirty="0"/>
              <a:t>The same location </a:t>
            </a:r>
          </a:p>
          <a:p>
            <a:r>
              <a:rPr lang="en-GB" dirty="0"/>
              <a:t>The same specification rocket motor</a:t>
            </a:r>
          </a:p>
        </p:txBody>
      </p:sp>
      <p:sp>
        <p:nvSpPr>
          <p:cNvPr id="4" name="Content Placeholder 2"/>
          <p:cNvSpPr txBox="1">
            <a:spLocks/>
          </p:cNvSpPr>
          <p:nvPr/>
        </p:nvSpPr>
        <p:spPr>
          <a:xfrm>
            <a:off x="6240905" y="1364105"/>
            <a:ext cx="5311515"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t>List all variables under these headings:</a:t>
            </a:r>
          </a:p>
          <a:p>
            <a:r>
              <a:rPr lang="en-GB" b="1" dirty="0"/>
              <a:t>Control variables</a:t>
            </a:r>
          </a:p>
          <a:p>
            <a:pPr marL="0" indent="0">
              <a:buNone/>
            </a:pPr>
            <a:r>
              <a:rPr lang="en-GB" dirty="0"/>
              <a:t> </a:t>
            </a:r>
          </a:p>
          <a:p>
            <a:r>
              <a:rPr lang="en-GB" b="1" dirty="0"/>
              <a:t>Independent variable</a:t>
            </a:r>
          </a:p>
          <a:p>
            <a:pPr marL="0" indent="0">
              <a:buNone/>
            </a:pPr>
            <a:r>
              <a:rPr lang="en-GB" dirty="0"/>
              <a:t> </a:t>
            </a:r>
          </a:p>
          <a:p>
            <a:r>
              <a:rPr lang="en-GB" b="1" dirty="0"/>
              <a:t>Dependent variable</a:t>
            </a:r>
          </a:p>
          <a:p>
            <a:pPr marL="0" indent="0">
              <a:buNone/>
            </a:pP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2431548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testing – Flight times</a:t>
            </a:r>
          </a:p>
        </p:txBody>
      </p:sp>
      <p:sp>
        <p:nvSpPr>
          <p:cNvPr id="3" name="Content Placeholder 2"/>
          <p:cNvSpPr>
            <a:spLocks noGrp="1"/>
          </p:cNvSpPr>
          <p:nvPr>
            <p:ph idx="1"/>
          </p:nvPr>
        </p:nvSpPr>
        <p:spPr/>
        <p:txBody>
          <a:bodyPr>
            <a:normAutofit fontScale="92500"/>
          </a:bodyPr>
          <a:lstStyle/>
          <a:p>
            <a:pPr marL="0" indent="0">
              <a:buNone/>
            </a:pPr>
            <a:r>
              <a:rPr lang="en-GB" dirty="0"/>
              <a:t>Use a stop watch with lap counter to record the flight times to:</a:t>
            </a:r>
          </a:p>
          <a:p>
            <a:pPr lvl="0"/>
            <a:r>
              <a:rPr lang="en-GB" b="1" dirty="0"/>
              <a:t>Motor burn-out</a:t>
            </a:r>
            <a:r>
              <a:rPr lang="en-GB" dirty="0"/>
              <a:t> – when the solid fuel is used up and the motor is no longer providing thrust.</a:t>
            </a:r>
          </a:p>
          <a:p>
            <a:pPr lvl="0"/>
            <a:r>
              <a:rPr lang="en-GB" b="1" dirty="0"/>
              <a:t>Highest point</a:t>
            </a:r>
            <a:r>
              <a:rPr lang="en-GB" dirty="0"/>
              <a:t> or </a:t>
            </a:r>
            <a:r>
              <a:rPr lang="en-GB" b="1" dirty="0"/>
              <a:t>apogee</a:t>
            </a:r>
            <a:r>
              <a:rPr lang="en-GB" dirty="0"/>
              <a:t>.</a:t>
            </a:r>
          </a:p>
          <a:p>
            <a:pPr marL="114300" lvl="1"/>
            <a:r>
              <a:rPr lang="en-GB" dirty="0"/>
              <a:t>Where possible two people should record each variable with the results being averaged to reduce the impact of factors like individual reaction times.</a:t>
            </a:r>
          </a:p>
        </p:txBody>
      </p:sp>
      <p:pic>
        <p:nvPicPr>
          <p:cNvPr id="4" name="Picture 3"/>
          <p:cNvPicPr/>
          <p:nvPr/>
        </p:nvPicPr>
        <p:blipFill rotWithShape="1">
          <a:blip r:embed="rId3"/>
          <a:srcRect t="-20833" b="1"/>
          <a:stretch/>
        </p:blipFill>
        <p:spPr bwMode="auto">
          <a:xfrm>
            <a:off x="8327256" y="1364105"/>
            <a:ext cx="1974984" cy="2863121"/>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78615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29C632-8067-4B35-9052-35C95029E996}"/>
              </a:ext>
            </a:extLst>
          </p:cNvPr>
          <p:cNvPicPr/>
          <p:nvPr/>
        </p:nvPicPr>
        <p:blipFill>
          <a:blip r:embed="rId3">
            <a:extLst>
              <a:ext uri="{28A0092B-C50C-407E-A947-70E740481C1C}">
                <a14:useLocalDpi xmlns:a14="http://schemas.microsoft.com/office/drawing/2010/main" val="0"/>
              </a:ext>
            </a:extLst>
          </a:blip>
          <a:stretch>
            <a:fillRect/>
          </a:stretch>
        </p:blipFill>
        <p:spPr>
          <a:xfrm>
            <a:off x="4517813" y="1101825"/>
            <a:ext cx="7233920" cy="4517749"/>
          </a:xfrm>
          <a:prstGeom prst="rect">
            <a:avLst/>
          </a:prstGeom>
        </p:spPr>
      </p:pic>
      <p:sp>
        <p:nvSpPr>
          <p:cNvPr id="2" name="Title 1"/>
          <p:cNvSpPr>
            <a:spLocks noGrp="1"/>
          </p:cNvSpPr>
          <p:nvPr>
            <p:ph type="title"/>
          </p:nvPr>
        </p:nvSpPr>
        <p:spPr/>
        <p:txBody>
          <a:bodyPr>
            <a:normAutofit fontScale="90000"/>
          </a:bodyPr>
          <a:lstStyle/>
          <a:p>
            <a:r>
              <a:rPr lang="en-GB" dirty="0"/>
              <a:t>Rocket testing – Recording angles</a:t>
            </a:r>
          </a:p>
        </p:txBody>
      </p:sp>
      <p:sp>
        <p:nvSpPr>
          <p:cNvPr id="3" name="Content Placeholder 2"/>
          <p:cNvSpPr>
            <a:spLocks noGrp="1"/>
          </p:cNvSpPr>
          <p:nvPr>
            <p:ph idx="1"/>
          </p:nvPr>
        </p:nvSpPr>
        <p:spPr/>
        <p:txBody>
          <a:bodyPr>
            <a:normAutofit/>
          </a:bodyPr>
          <a:lstStyle/>
          <a:p>
            <a:r>
              <a:rPr lang="en-GB" dirty="0"/>
              <a:t>Clinometer</a:t>
            </a:r>
          </a:p>
          <a:p>
            <a:r>
              <a:rPr lang="en-GB" dirty="0"/>
              <a:t>Two observers</a:t>
            </a:r>
          </a:p>
          <a:p>
            <a:pPr lvl="1"/>
            <a:r>
              <a:rPr lang="en-GB" dirty="0"/>
              <a:t>Burn-out</a:t>
            </a:r>
          </a:p>
          <a:p>
            <a:pPr lvl="1"/>
            <a:r>
              <a:rPr lang="en-GB" dirty="0"/>
              <a:t>Apogee</a:t>
            </a:r>
          </a:p>
          <a:p>
            <a:r>
              <a:rPr lang="en-GB" dirty="0"/>
              <a:t>Circa 100 metres from </a:t>
            </a:r>
            <a:br>
              <a:rPr lang="en-GB" dirty="0"/>
            </a:br>
            <a:r>
              <a:rPr lang="en-GB" dirty="0"/>
              <a:t>the launch pad</a:t>
            </a:r>
          </a:p>
        </p:txBody>
      </p:sp>
      <p:pic>
        <p:nvPicPr>
          <p:cNvPr id="5" name="Picture 4"/>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197246" y="1364105"/>
            <a:ext cx="1091048" cy="1424065"/>
          </a:xfrm>
          <a:prstGeom prst="rect">
            <a:avLst/>
          </a:prstGeom>
        </p:spPr>
      </p:pic>
      <p:sp>
        <p:nvSpPr>
          <p:cNvPr id="8" name="Rectangle 7"/>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9016458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12826" y="2323049"/>
            <a:ext cx="8269574" cy="3433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r>
              <a:rPr lang="en-GB" dirty="0"/>
              <a:t>Rocket testing – Calculating height 1</a:t>
            </a:r>
          </a:p>
        </p:txBody>
      </p:sp>
      <p:sp>
        <p:nvSpPr>
          <p:cNvPr id="3" name="Content Placeholder 2"/>
          <p:cNvSpPr>
            <a:spLocks noGrp="1"/>
          </p:cNvSpPr>
          <p:nvPr>
            <p:ph idx="1"/>
          </p:nvPr>
        </p:nvSpPr>
        <p:spPr/>
        <p:txBody>
          <a:bodyPr>
            <a:normAutofit/>
          </a:bodyPr>
          <a:lstStyle/>
          <a:p>
            <a:pPr marL="0" indent="0">
              <a:buNone/>
            </a:pPr>
            <a:r>
              <a:rPr lang="en-GB" sz="2400" b="1" dirty="0"/>
              <a:t>Example</a:t>
            </a:r>
            <a:r>
              <a:rPr lang="en-GB" sz="2400" dirty="0"/>
              <a:t> – Height from observer</a:t>
            </a:r>
          </a:p>
          <a:p>
            <a:pPr marL="0" indent="0">
              <a:buNone/>
              <a:tabLst>
                <a:tab pos="1798638" algn="r"/>
                <a:tab pos="2159000" algn="r"/>
                <a:tab pos="2247900" algn="l"/>
              </a:tabLst>
            </a:pPr>
            <a:r>
              <a:rPr lang="en-GB" sz="2400" dirty="0"/>
              <a:t>	Tan a	= 	</a:t>
            </a:r>
            <a:r>
              <a:rPr lang="en-GB" sz="2400" u="sng" dirty="0"/>
              <a:t>opposite</a:t>
            </a:r>
            <a:br>
              <a:rPr lang="en-GB" sz="2400" dirty="0"/>
            </a:br>
            <a:r>
              <a:rPr lang="en-GB" sz="2400" dirty="0"/>
              <a:t>			adjacent</a:t>
            </a:r>
            <a:br>
              <a:rPr lang="en-GB" sz="2400" dirty="0"/>
            </a:br>
            <a:r>
              <a:rPr lang="en-GB" sz="2400" dirty="0"/>
              <a:t>	Tan 25	=	</a:t>
            </a:r>
            <a:r>
              <a:rPr lang="en-GB" sz="2400" u="sng" dirty="0"/>
              <a:t>_h_</a:t>
            </a:r>
            <a:br>
              <a:rPr lang="en-GB" sz="2400" dirty="0"/>
            </a:br>
            <a:r>
              <a:rPr lang="en-GB" sz="2400" dirty="0"/>
              <a:t>			200</a:t>
            </a:r>
          </a:p>
          <a:p>
            <a:pPr marL="0" indent="0">
              <a:buNone/>
              <a:tabLst>
                <a:tab pos="1798638" algn="r"/>
                <a:tab pos="2159000" algn="r"/>
                <a:tab pos="2247900" algn="l"/>
              </a:tabLst>
            </a:pPr>
            <a:r>
              <a:rPr lang="en-GB" sz="2400" dirty="0"/>
              <a:t>	0.47 	=	_</a:t>
            </a:r>
            <a:r>
              <a:rPr lang="en-GB" sz="2400" u="sng" dirty="0"/>
              <a:t>h_  </a:t>
            </a:r>
            <a:br>
              <a:rPr lang="en-GB" sz="2400" dirty="0"/>
            </a:br>
            <a:r>
              <a:rPr lang="en-GB" sz="2400" dirty="0"/>
              <a:t>			200		</a:t>
            </a:r>
          </a:p>
          <a:p>
            <a:pPr marL="0" indent="0">
              <a:buNone/>
              <a:tabLst>
                <a:tab pos="1798638" algn="r"/>
                <a:tab pos="2159000" algn="r"/>
                <a:tab pos="2247900" algn="l"/>
              </a:tabLst>
            </a:pPr>
            <a:r>
              <a:rPr lang="en-GB" sz="2400" dirty="0"/>
              <a:t>	0.47 x 200	=	h</a:t>
            </a:r>
          </a:p>
          <a:p>
            <a:pPr marL="0" indent="0">
              <a:buNone/>
              <a:tabLst>
                <a:tab pos="1798638" algn="r"/>
                <a:tab pos="2159000" algn="r"/>
                <a:tab pos="2247900" algn="l"/>
              </a:tabLst>
            </a:pPr>
            <a:r>
              <a:rPr lang="en-GB" sz="2400" dirty="0"/>
              <a:t>	</a:t>
            </a:r>
            <a:r>
              <a:rPr lang="en-GB" sz="2400" b="1" dirty="0"/>
              <a:t>94 metres	=	h</a:t>
            </a:r>
            <a:endParaRPr lang="en-GB" sz="2400"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11822627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4400" b="1" kern="1200" dirty="0">
                <a:solidFill>
                  <a:srgbClr val="4EBA6F"/>
                </a:solidFill>
                <a:effectLst/>
                <a:latin typeface="Cambria" panose="02040503050406030204" pitchFamily="18" charset="0"/>
                <a:ea typeface="+mj-ea"/>
                <a:cs typeface="Arial"/>
              </a:rPr>
              <a:t>Rocket testing – Calculating height 2</a:t>
            </a:r>
            <a:endParaRPr lang="en-GB" dirty="0"/>
          </a:p>
        </p:txBody>
      </p:sp>
      <p:sp>
        <p:nvSpPr>
          <p:cNvPr id="3" name="Content Placeholder 2"/>
          <p:cNvSpPr>
            <a:spLocks noGrp="1"/>
          </p:cNvSpPr>
          <p:nvPr>
            <p:ph idx="1"/>
          </p:nvPr>
        </p:nvSpPr>
        <p:spPr>
          <a:xfrm>
            <a:off x="609600" y="1364105"/>
            <a:ext cx="4786859" cy="4392070"/>
          </a:xfrm>
        </p:spPr>
        <p:txBody>
          <a:bodyPr/>
          <a:lstStyle/>
          <a:p>
            <a:r>
              <a:rPr lang="en-GB" dirty="0"/>
              <a:t>Add height of observer to find the height above ground</a:t>
            </a:r>
          </a:p>
          <a:p>
            <a:r>
              <a:rPr lang="en-GB" dirty="0"/>
              <a:t>Using the data you collected for your rocket launch, carry out these calculations to find the height at motor burn out and apogee</a:t>
            </a:r>
          </a:p>
        </p:txBody>
      </p:sp>
      <p:sp>
        <p:nvSpPr>
          <p:cNvPr id="4" name="Content Placeholder 2"/>
          <p:cNvSpPr txBox="1">
            <a:spLocks/>
          </p:cNvSpPr>
          <p:nvPr/>
        </p:nvSpPr>
        <p:spPr>
          <a:xfrm>
            <a:off x="6765561" y="1364105"/>
            <a:ext cx="4786859"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b="1" dirty="0"/>
              <a:t>Example</a:t>
            </a:r>
          </a:p>
          <a:p>
            <a:pPr marL="0" indent="0">
              <a:buNone/>
              <a:tabLst>
                <a:tab pos="2159000" algn="r"/>
                <a:tab pos="2428875" algn="r"/>
                <a:tab pos="2517775" algn="l"/>
              </a:tabLst>
            </a:pPr>
            <a:r>
              <a:rPr lang="en-GB" dirty="0"/>
              <a:t>	94 m + 1.7 m	=	95.7 m</a:t>
            </a:r>
          </a:p>
          <a:p>
            <a:pPr marL="0" indent="0">
              <a:buNone/>
              <a:tabLst>
                <a:tab pos="2159000" algn="r"/>
                <a:tab pos="2428875" algn="r"/>
                <a:tab pos="2517775" algn="l"/>
              </a:tabLst>
            </a:pPr>
            <a:r>
              <a:rPr lang="en-GB" b="1" dirty="0"/>
              <a:t>	Apogee	=	95.7 m</a:t>
            </a:r>
            <a:endParaRPr lang="en-GB" dirty="0"/>
          </a:p>
          <a:p>
            <a:pPr marL="0" indent="0">
              <a:buNone/>
            </a:pPr>
            <a:endParaRPr lang="en-GB"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42220804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data and performance</a:t>
            </a:r>
          </a:p>
        </p:txBody>
      </p:sp>
      <p:sp>
        <p:nvSpPr>
          <p:cNvPr id="3" name="Content Placeholder 2"/>
          <p:cNvSpPr>
            <a:spLocks noGrp="1"/>
          </p:cNvSpPr>
          <p:nvPr>
            <p:ph idx="1"/>
          </p:nvPr>
        </p:nvSpPr>
        <p:spPr/>
        <p:txBody>
          <a:bodyPr>
            <a:normAutofit/>
          </a:bodyPr>
          <a:lstStyle/>
          <a:p>
            <a:r>
              <a:rPr lang="en-GB" dirty="0"/>
              <a:t>Mass of the complete rocket</a:t>
            </a:r>
          </a:p>
          <a:p>
            <a:r>
              <a:rPr lang="en-GB" dirty="0"/>
              <a:t>Specification of rocket motor </a:t>
            </a:r>
          </a:p>
          <a:p>
            <a:pPr lvl="1"/>
            <a:r>
              <a:rPr lang="en-GB" dirty="0"/>
              <a:t>Average force from rocket motor</a:t>
            </a:r>
          </a:p>
          <a:p>
            <a:pPr lvl="1"/>
            <a:r>
              <a:rPr lang="en-GB" dirty="0"/>
              <a:t>Duration of rocket motor thrust</a:t>
            </a:r>
          </a:p>
          <a:p>
            <a:pPr lvl="1"/>
            <a:r>
              <a:rPr lang="en-GB" dirty="0"/>
              <a:t>Specific impulse for rocket motor</a:t>
            </a:r>
          </a:p>
          <a:p>
            <a:pPr lvl="0"/>
            <a:r>
              <a:rPr lang="en-GB" dirty="0"/>
              <a:t>Height at motor burn out</a:t>
            </a:r>
          </a:p>
          <a:p>
            <a:pPr lvl="0"/>
            <a:r>
              <a:rPr lang="en-GB" dirty="0"/>
              <a:t>Maximum height (apogee)</a:t>
            </a:r>
          </a:p>
        </p:txBody>
      </p:sp>
      <p:pic>
        <p:nvPicPr>
          <p:cNvPr id="7170" name="Picture 2" descr="https://www.estesrockets.com/media/catalog/product/cache/1/image/9df78eab33525d08d6e5fb8d27136e95/0/0/001949_package_1_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86056" y="634171"/>
            <a:ext cx="2577888" cy="45869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486400" y="5417621"/>
            <a:ext cx="6096000" cy="338554"/>
          </a:xfrm>
          <a:prstGeom prst="rect">
            <a:avLst/>
          </a:prstGeom>
        </p:spPr>
        <p:txBody>
          <a:bodyPr>
            <a:spAutoFit/>
          </a:bodyPr>
          <a:lstStyle/>
          <a:p>
            <a:pPr algn="r"/>
            <a:r>
              <a:rPr lang="en-GB" sz="1600" dirty="0">
                <a:latin typeface="Arial" panose="020B0604020202020204" pitchFamily="34" charset="0"/>
                <a:cs typeface="Arial" panose="020B0604020202020204" pitchFamily="34" charset="0"/>
                <a:hlinkClick r:id="rId4"/>
              </a:rPr>
              <a:t>http://www2.estesrockets.com/cgi-bin/wedu001P.pgm?p=publicat</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55188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402389" cy="689866"/>
          </a:xfrm>
        </p:spPr>
        <p:txBody>
          <a:bodyPr>
            <a:normAutofit fontScale="90000"/>
          </a:bodyPr>
          <a:lstStyle/>
          <a:p>
            <a:r>
              <a:rPr lang="en-GB" dirty="0"/>
              <a:t>Rocket re-use</a:t>
            </a:r>
          </a:p>
        </p:txBody>
      </p:sp>
      <p:sp>
        <p:nvSpPr>
          <p:cNvPr id="3" name="Content Placeholder 2"/>
          <p:cNvSpPr>
            <a:spLocks noGrp="1"/>
          </p:cNvSpPr>
          <p:nvPr>
            <p:ph idx="1"/>
          </p:nvPr>
        </p:nvSpPr>
        <p:spPr>
          <a:xfrm>
            <a:off x="609600" y="1379095"/>
            <a:ext cx="5486400" cy="4377080"/>
          </a:xfrm>
        </p:spPr>
        <p:txBody>
          <a:bodyPr>
            <a:normAutofit/>
          </a:bodyPr>
          <a:lstStyle/>
          <a:p>
            <a:r>
              <a:rPr lang="en-GB" dirty="0"/>
              <a:t>The cost of space launches is falling due to:</a:t>
            </a:r>
          </a:p>
          <a:p>
            <a:pPr lvl="1"/>
            <a:r>
              <a:rPr lang="en-GB" dirty="0"/>
              <a:t>Changes in design, materials and manufacturing</a:t>
            </a:r>
          </a:p>
          <a:p>
            <a:pPr lvl="1"/>
            <a:r>
              <a:rPr lang="en-GB" dirty="0"/>
              <a:t>Reusable rockets </a:t>
            </a:r>
          </a:p>
          <a:p>
            <a:r>
              <a:rPr lang="en-GB" dirty="0"/>
              <a:t>SpaceX – Falcon 9</a:t>
            </a:r>
          </a:p>
          <a:p>
            <a:pPr lvl="1"/>
            <a:r>
              <a:rPr lang="en-GB" dirty="0"/>
              <a:t>Significant number of successful launches including: military and supply missions to the International Space Station (ISS)</a:t>
            </a:r>
          </a:p>
        </p:txBody>
      </p:sp>
      <p:pic>
        <p:nvPicPr>
          <p:cNvPr id="10242" name="Picture 2" descr="SpaceX Dragon"/>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60761" y="1379095"/>
            <a:ext cx="5121638" cy="340950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60762" y="4893411"/>
            <a:ext cx="5121638" cy="646331"/>
          </a:xfrm>
          <a:prstGeom prst="rect">
            <a:avLst/>
          </a:prstGeom>
          <a:noFill/>
        </p:spPr>
        <p:txBody>
          <a:bodyPr wrap="square" rtlCol="0">
            <a:spAutoFit/>
          </a:bodyPr>
          <a:lstStyle/>
          <a:p>
            <a:pPr algn="ctr"/>
            <a:r>
              <a:rPr lang="en-GB" dirty="0">
                <a:latin typeface="Arial" panose="020B0604020202020204" pitchFamily="34" charset="0"/>
                <a:cs typeface="Arial" panose="020B0604020202020204" pitchFamily="34" charset="0"/>
              </a:rPr>
              <a:t>SpaceX - Dragon capsule docked with the International Space Station</a:t>
            </a:r>
          </a:p>
        </p:txBody>
      </p:sp>
      <p:sp>
        <p:nvSpPr>
          <p:cNvPr id="7" name="Rectangle 6"/>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117157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Falcon heavy test launch</a:t>
            </a:r>
          </a:p>
        </p:txBody>
      </p:sp>
      <p:sp>
        <p:nvSpPr>
          <p:cNvPr id="3" name="Content Placeholder 2"/>
          <p:cNvSpPr>
            <a:spLocks noGrp="1"/>
          </p:cNvSpPr>
          <p:nvPr>
            <p:ph idx="1"/>
          </p:nvPr>
        </p:nvSpPr>
        <p:spPr/>
        <p:txBody>
          <a:bodyPr>
            <a:normAutofit/>
          </a:bodyPr>
          <a:lstStyle/>
          <a:p>
            <a:r>
              <a:rPr lang="en-GB" dirty="0"/>
              <a:t>SpaceX Falcon Heavy</a:t>
            </a:r>
          </a:p>
          <a:p>
            <a:r>
              <a:rPr lang="en-GB" dirty="0"/>
              <a:t>First launch Feb 6</a:t>
            </a:r>
            <a:r>
              <a:rPr lang="en-GB" baseline="30000" dirty="0"/>
              <a:t>th</a:t>
            </a:r>
            <a:r>
              <a:rPr lang="en-GB" dirty="0"/>
              <a:t> 2018</a:t>
            </a:r>
          </a:p>
          <a:p>
            <a:r>
              <a:rPr lang="en-GB" dirty="0"/>
              <a:t>Tesla Roadster first payload</a:t>
            </a:r>
          </a:p>
          <a:p>
            <a:r>
              <a:rPr lang="en-GB" dirty="0"/>
              <a:t>Returned two of the three rocket cores safely to Earth for re-use</a:t>
            </a:r>
          </a:p>
          <a:p>
            <a:r>
              <a:rPr lang="en-GB" dirty="0"/>
              <a:t>Payload capacity more than 60 metric tons to orbit</a:t>
            </a:r>
          </a:p>
          <a:p>
            <a:endParaRPr lang="en-GB"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28799" y="1364105"/>
            <a:ext cx="5053602" cy="3342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528799" y="4991726"/>
            <a:ext cx="5053601" cy="338554"/>
          </a:xfrm>
          <a:prstGeom prst="rect">
            <a:avLst/>
          </a:prstGeom>
          <a:noFill/>
        </p:spPr>
        <p:txBody>
          <a:bodyPr wrap="square" rtlCol="0">
            <a:spAutoFit/>
          </a:bodyPr>
          <a:lstStyle/>
          <a:p>
            <a:pPr algn="ctr"/>
            <a:r>
              <a:rPr lang="en-GB" sz="1600" dirty="0">
                <a:latin typeface="Arial" panose="020B0604020202020204" pitchFamily="34" charset="0"/>
                <a:cs typeface="Arial" panose="020B0604020202020204" pitchFamily="34" charset="0"/>
                <a:hlinkClick r:id="rId4"/>
              </a:rPr>
              <a:t>https://www.youtube.com/watch?v=wbSwFU6tY1c</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0717362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Refurbished rockets</a:t>
            </a:r>
          </a:p>
        </p:txBody>
      </p:sp>
      <p:sp>
        <p:nvSpPr>
          <p:cNvPr id="3" name="Content Placeholder 2"/>
          <p:cNvSpPr>
            <a:spLocks noGrp="1"/>
          </p:cNvSpPr>
          <p:nvPr>
            <p:ph idx="1"/>
          </p:nvPr>
        </p:nvSpPr>
        <p:spPr/>
        <p:txBody>
          <a:bodyPr/>
          <a:lstStyle/>
          <a:p>
            <a:r>
              <a:rPr lang="en-GB" dirty="0"/>
              <a:t>Model rockets are designed to be flown several times</a:t>
            </a:r>
          </a:p>
          <a:p>
            <a:r>
              <a:rPr lang="en-GB" dirty="0"/>
              <a:t>Make any repairs needed recording all materials and time</a:t>
            </a:r>
          </a:p>
          <a:p>
            <a:r>
              <a:rPr lang="en-GB" dirty="0"/>
              <a:t>Launch your rocket recording the same flight data</a:t>
            </a:r>
          </a:p>
          <a:p>
            <a:r>
              <a:rPr lang="en-GB" dirty="0"/>
              <a:t>Compare the two flights</a:t>
            </a:r>
          </a:p>
          <a:p>
            <a:r>
              <a:rPr lang="en-GB" dirty="0"/>
              <a:t>Has performance been affected?</a:t>
            </a:r>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1026" name="Picture 2" descr="Hobby Rocket Model">
            <a:extLst>
              <a:ext uri="{FF2B5EF4-FFF2-40B4-BE49-F238E27FC236}">
                <a16:creationId xmlns:a16="http://schemas.microsoft.com/office/drawing/2014/main" id="{40F1C62E-3914-4019-B7EE-8EE776815A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8269" y="964504"/>
            <a:ext cx="3099612" cy="46705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363AD9F7-8FBC-4104-A479-2920AD7A62A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89977" y="394234"/>
            <a:ext cx="3421888" cy="2566416"/>
          </a:xfrm>
          <a:prstGeom prst="rect">
            <a:avLst/>
          </a:prstGeom>
        </p:spPr>
      </p:pic>
      <p:pic>
        <p:nvPicPr>
          <p:cNvPr id="8" name="Picture 7">
            <a:extLst>
              <a:ext uri="{FF2B5EF4-FFF2-40B4-BE49-F238E27FC236}">
                <a16:creationId xmlns:a16="http://schemas.microsoft.com/office/drawing/2014/main" id="{AC69B5DB-8578-4C5B-9E8E-5B63D05C626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8418" y="3080246"/>
            <a:ext cx="3267456" cy="2450592"/>
          </a:xfrm>
          <a:prstGeom prst="rect">
            <a:avLst/>
          </a:prstGeom>
        </p:spPr>
      </p:pic>
    </p:spTree>
    <p:extLst>
      <p:ext uri="{BB962C8B-B14F-4D97-AF65-F5344CB8AC3E}">
        <p14:creationId xmlns:p14="http://schemas.microsoft.com/office/powerpoint/2010/main" val="1630518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lvl="0" indent="0">
              <a:buNone/>
            </a:pPr>
            <a:r>
              <a:rPr lang="en-GB" dirty="0"/>
              <a:t>Costing refurbished flights</a:t>
            </a:r>
          </a:p>
        </p:txBody>
      </p:sp>
      <p:sp>
        <p:nvSpPr>
          <p:cNvPr id="3" name="Content Placeholder 2"/>
          <p:cNvSpPr>
            <a:spLocks noGrp="1"/>
          </p:cNvSpPr>
          <p:nvPr>
            <p:ph idx="1"/>
          </p:nvPr>
        </p:nvSpPr>
        <p:spPr>
          <a:xfrm>
            <a:off x="609600" y="1364105"/>
            <a:ext cx="5296525" cy="4392070"/>
          </a:xfrm>
        </p:spPr>
        <p:txBody>
          <a:bodyPr/>
          <a:lstStyle/>
          <a:p>
            <a:r>
              <a:rPr lang="en-GB" dirty="0"/>
              <a:t>Cost the second flight</a:t>
            </a:r>
          </a:p>
          <a:p>
            <a:r>
              <a:rPr lang="en-GB" dirty="0"/>
              <a:t>With no kit to buy, it should be cheaper than the first</a:t>
            </a:r>
          </a:p>
        </p:txBody>
      </p:sp>
      <p:sp>
        <p:nvSpPr>
          <p:cNvPr id="4" name="Content Placeholder 2"/>
          <p:cNvSpPr txBox="1">
            <a:spLocks/>
          </p:cNvSpPr>
          <p:nvPr/>
        </p:nvSpPr>
        <p:spPr>
          <a:xfrm>
            <a:off x="6285875" y="1364105"/>
            <a:ext cx="5296525"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b="1" dirty="0"/>
              <a:t>Example – Materials</a:t>
            </a:r>
          </a:p>
          <a:p>
            <a:pPr marL="0" indent="0">
              <a:buNone/>
              <a:tabLst>
                <a:tab pos="2428875" algn="r"/>
                <a:tab pos="2517775" algn="l"/>
                <a:tab pos="3313113" algn="dec"/>
              </a:tabLst>
            </a:pPr>
            <a:r>
              <a:rPr lang="en-GB" sz="2400" dirty="0"/>
              <a:t>	Rocket motor	=	£3.20</a:t>
            </a:r>
            <a:br>
              <a:rPr lang="en-GB" sz="2400" dirty="0"/>
            </a:br>
            <a:r>
              <a:rPr lang="en-GB" sz="2400" dirty="0"/>
              <a:t>	Glue	=	£0.10</a:t>
            </a:r>
            <a:br>
              <a:rPr lang="en-GB" sz="2400" dirty="0"/>
            </a:br>
            <a:r>
              <a:rPr lang="en-GB" sz="2400" dirty="0"/>
              <a:t>	Abrasive paper	=	£0.20</a:t>
            </a:r>
            <a:br>
              <a:rPr lang="en-GB" sz="2400" dirty="0"/>
            </a:br>
            <a:r>
              <a:rPr lang="en-GB" sz="2400" dirty="0"/>
              <a:t>	</a:t>
            </a:r>
            <a:r>
              <a:rPr lang="en-GB" sz="2400" b="1" dirty="0"/>
              <a:t>Total	=	£3.50</a:t>
            </a:r>
            <a:endParaRPr lang="en-GB" sz="2400" dirty="0"/>
          </a:p>
          <a:p>
            <a:pPr marL="0" indent="0">
              <a:buNone/>
            </a:pPr>
            <a:r>
              <a:rPr lang="en-GB" sz="2400" b="1" dirty="0"/>
              <a:t>Example – Labour</a:t>
            </a:r>
          </a:p>
          <a:p>
            <a:pPr marL="0" indent="0">
              <a:buNone/>
              <a:tabLst>
                <a:tab pos="2428875" algn="r"/>
                <a:tab pos="2517775" algn="l"/>
                <a:tab pos="3313113" algn="dec"/>
              </a:tabLst>
            </a:pPr>
            <a:r>
              <a:rPr lang="en-GB" sz="2400" dirty="0"/>
              <a:t>	Phil	=	0.1 hours</a:t>
            </a:r>
            <a:br>
              <a:rPr lang="en-GB" sz="2400" dirty="0"/>
            </a:br>
            <a:r>
              <a:rPr lang="en-GB" sz="2400" dirty="0"/>
              <a:t>	Linda	=	0.1.5 hours</a:t>
            </a:r>
            <a:br>
              <a:rPr lang="en-GB" sz="2400" dirty="0"/>
            </a:br>
            <a:r>
              <a:rPr lang="en-GB" sz="2400" dirty="0"/>
              <a:t>	Tim	=	0.1 hours</a:t>
            </a:r>
            <a:br>
              <a:rPr lang="en-GB" sz="2400" dirty="0"/>
            </a:br>
            <a:r>
              <a:rPr lang="en-GB" sz="2400" dirty="0"/>
              <a:t>	</a:t>
            </a:r>
            <a:r>
              <a:rPr lang="en-GB" sz="2400" b="1" dirty="0"/>
              <a:t>Total	=	0.35 hours</a:t>
            </a:r>
          </a:p>
          <a:p>
            <a:pPr marL="0" indent="0">
              <a:buNone/>
            </a:pPr>
            <a:endParaRPr lang="en-GB" sz="2400" dirty="0"/>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719507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Working</a:t>
            </a:r>
            <a:r>
              <a:rPr lang="en-GB" baseline="0" dirty="0"/>
              <a:t> in teams – age 11-14</a:t>
            </a:r>
            <a:endParaRPr lang="en-GB" dirty="0"/>
          </a:p>
        </p:txBody>
      </p:sp>
      <p:sp>
        <p:nvSpPr>
          <p:cNvPr id="3" name="Content Placeholder 2"/>
          <p:cNvSpPr>
            <a:spLocks noGrp="1"/>
          </p:cNvSpPr>
          <p:nvPr>
            <p:ph idx="1"/>
          </p:nvPr>
        </p:nvSpPr>
        <p:spPr>
          <a:xfrm>
            <a:off x="609600" y="1600201"/>
            <a:ext cx="5086662" cy="4155974"/>
          </a:xfrm>
        </p:spPr>
        <p:txBody>
          <a:bodyPr/>
          <a:lstStyle/>
          <a:p>
            <a:pPr marL="0" indent="0">
              <a:buNone/>
            </a:pPr>
            <a:r>
              <a:rPr lang="en-GB" dirty="0"/>
              <a:t>By working through this section, pupils will become more aware of satellite launch systems and how they are designed, manufactured and operated.</a:t>
            </a:r>
          </a:p>
        </p:txBody>
      </p:sp>
      <p:pic>
        <p:nvPicPr>
          <p:cNvPr id="1027"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97988" y="1476375"/>
            <a:ext cx="5384412" cy="3020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318912" y="4799724"/>
            <a:ext cx="5263487" cy="584775"/>
          </a:xfrm>
          <a:prstGeom prst="rect">
            <a:avLst/>
          </a:prstGeom>
        </p:spPr>
        <p:txBody>
          <a:bodyPr wrap="square">
            <a:spAutoFit/>
          </a:bodyPr>
          <a:lstStyle/>
          <a:p>
            <a:r>
              <a:rPr lang="en-GB" sz="1600" dirty="0">
                <a:latin typeface="Arial" panose="020B0604020202020204" pitchFamily="34" charset="0"/>
                <a:cs typeface="Arial" panose="020B0604020202020204" pitchFamily="34" charset="0"/>
                <a:hlinkClick r:id="rId4"/>
              </a:rPr>
              <a:t>http://www.esa.int/Education/ESA_Academy/Turn_your_ideas_into_satellite_concepts_with_the_ESA_Academy</a:t>
            </a:r>
            <a:r>
              <a:rPr lang="en-GB" sz="1600" dirty="0">
                <a:latin typeface="Arial" panose="020B0604020202020204" pitchFamily="34" charset="0"/>
                <a:cs typeface="Arial" panose="020B0604020202020204" pitchFamily="34" charset="0"/>
              </a:rPr>
              <a:t> </a:t>
            </a:r>
          </a:p>
        </p:txBody>
      </p:sp>
      <p:sp>
        <p:nvSpPr>
          <p:cNvPr id="7" name="Rectangle 6"/>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b="1" dirty="0">
                <a:solidFill>
                  <a:srgbClr val="00B050"/>
                </a:solidFill>
              </a:rPr>
              <a:t>T</a:t>
            </a:r>
            <a:r>
              <a:rPr lang="en-GB" sz="2400" b="1"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4371012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Costing rocket re-use</a:t>
            </a:r>
          </a:p>
        </p:txBody>
      </p:sp>
      <p:sp>
        <p:nvSpPr>
          <p:cNvPr id="3" name="Content Placeholder 2"/>
          <p:cNvSpPr>
            <a:spLocks noGrp="1"/>
          </p:cNvSpPr>
          <p:nvPr>
            <p:ph idx="1"/>
          </p:nvPr>
        </p:nvSpPr>
        <p:spPr>
          <a:xfrm>
            <a:off x="609600" y="1364105"/>
            <a:ext cx="5311515" cy="4392070"/>
          </a:xfrm>
        </p:spPr>
        <p:txBody>
          <a:bodyPr/>
          <a:lstStyle/>
          <a:p>
            <a:r>
              <a:rPr lang="en-GB" dirty="0"/>
              <a:t>Predict how many flights your rocket might reliably complete</a:t>
            </a:r>
          </a:p>
          <a:p>
            <a:r>
              <a:rPr lang="en-GB" dirty="0"/>
              <a:t>Calculate the total costs for all flights</a:t>
            </a:r>
          </a:p>
          <a:p>
            <a:r>
              <a:rPr lang="en-GB" dirty="0"/>
              <a:t>Calculate the average cost of each flight</a:t>
            </a:r>
          </a:p>
          <a:p>
            <a:r>
              <a:rPr lang="en-GB" dirty="0"/>
              <a:t>Decide whether you will charge a premium for a new rocket</a:t>
            </a:r>
          </a:p>
        </p:txBody>
      </p:sp>
      <p:sp>
        <p:nvSpPr>
          <p:cNvPr id="4" name="Content Placeholder 2"/>
          <p:cNvSpPr txBox="1">
            <a:spLocks/>
          </p:cNvSpPr>
          <p:nvPr/>
        </p:nvSpPr>
        <p:spPr>
          <a:xfrm>
            <a:off x="6270885" y="779489"/>
            <a:ext cx="5311515" cy="497668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b="1" dirty="0"/>
              <a:t>Example – Cost for one extra flight</a:t>
            </a:r>
          </a:p>
          <a:p>
            <a:pPr marL="0" indent="0">
              <a:buNone/>
              <a:tabLst>
                <a:tab pos="2247900" algn="r"/>
                <a:tab pos="2338388" algn="l"/>
                <a:tab pos="3133725" algn="dec"/>
              </a:tabLst>
            </a:pPr>
            <a:r>
              <a:rPr lang="en-GB" sz="2400" dirty="0"/>
              <a:t>	Materials	=	£3.50</a:t>
            </a:r>
            <a:br>
              <a:rPr lang="en-GB" sz="2400" dirty="0"/>
            </a:br>
            <a:r>
              <a:rPr lang="en-GB" sz="2400" dirty="0"/>
              <a:t>	Labour	=	£1.86</a:t>
            </a:r>
            <a:br>
              <a:rPr lang="en-GB" sz="2400" dirty="0"/>
            </a:br>
            <a:r>
              <a:rPr lang="en-GB" sz="2400" dirty="0"/>
              <a:t>	Profit 15%	=	£0.80</a:t>
            </a:r>
            <a:br>
              <a:rPr lang="en-GB" sz="2400" dirty="0"/>
            </a:br>
            <a:r>
              <a:rPr lang="en-GB" sz="2400" dirty="0"/>
              <a:t>	Total	=	£6.16</a:t>
            </a:r>
          </a:p>
          <a:p>
            <a:pPr marL="0" indent="0">
              <a:buNone/>
            </a:pPr>
            <a:r>
              <a:rPr lang="en-GB" sz="2400" b="1" dirty="0"/>
              <a:t>Example – Costs for eight launches</a:t>
            </a:r>
          </a:p>
          <a:p>
            <a:pPr marL="0" indent="0">
              <a:buNone/>
              <a:tabLst>
                <a:tab pos="2247900" algn="r"/>
                <a:tab pos="2338388" algn="l"/>
                <a:tab pos="3133725" algn="dec"/>
              </a:tabLst>
            </a:pPr>
            <a:r>
              <a:rPr lang="en-GB" sz="2400" dirty="0"/>
              <a:t>	First launch	=	£21.23</a:t>
            </a:r>
            <a:br>
              <a:rPr lang="en-GB" sz="2400" dirty="0"/>
            </a:br>
            <a:r>
              <a:rPr lang="en-GB" sz="2400" dirty="0"/>
              <a:t>	7 x refurb’	=	£43.12</a:t>
            </a:r>
            <a:br>
              <a:rPr lang="en-GB" sz="2400" dirty="0"/>
            </a:br>
            <a:r>
              <a:rPr lang="en-GB" sz="2400" dirty="0"/>
              <a:t>	Total	=	£64.35</a:t>
            </a:r>
          </a:p>
          <a:p>
            <a:pPr marL="0" indent="0">
              <a:buNone/>
              <a:tabLst>
                <a:tab pos="1798638" algn="r"/>
                <a:tab pos="1889125" algn="l"/>
                <a:tab pos="2517775" algn="dec"/>
              </a:tabLst>
            </a:pPr>
            <a:r>
              <a:rPr lang="en-GB" sz="2400" b="1" dirty="0"/>
              <a:t>Example – Average launch cost</a:t>
            </a:r>
          </a:p>
          <a:p>
            <a:pPr marL="0" indent="0">
              <a:buNone/>
              <a:tabLst>
                <a:tab pos="2247900" algn="r"/>
                <a:tab pos="2338388" algn="l"/>
                <a:tab pos="3133725" algn="dec"/>
              </a:tabLst>
            </a:pPr>
            <a:r>
              <a:rPr lang="en-GB" sz="2400" dirty="0"/>
              <a:t>	Divide by 8	=	£64.35</a:t>
            </a:r>
          </a:p>
          <a:p>
            <a:pPr marL="0" indent="0">
              <a:buNone/>
              <a:tabLst>
                <a:tab pos="2247900" algn="r"/>
                <a:tab pos="2338388" algn="l"/>
                <a:tab pos="3133725" algn="dec"/>
              </a:tabLst>
            </a:pPr>
            <a:r>
              <a:rPr lang="en-GB" sz="2400" dirty="0"/>
              <a:t>	</a:t>
            </a:r>
            <a:r>
              <a:rPr lang="en-GB" sz="2400" b="1" dirty="0"/>
              <a:t>Single flight cost	=	£8.04</a:t>
            </a:r>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151464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mass</a:t>
            </a:r>
          </a:p>
        </p:txBody>
      </p:sp>
      <p:sp>
        <p:nvSpPr>
          <p:cNvPr id="3" name="Content Placeholder 2"/>
          <p:cNvSpPr>
            <a:spLocks noGrp="1"/>
          </p:cNvSpPr>
          <p:nvPr>
            <p:ph idx="1"/>
          </p:nvPr>
        </p:nvSpPr>
        <p:spPr>
          <a:xfrm>
            <a:off x="609599" y="1364105"/>
            <a:ext cx="5956093" cy="4392070"/>
          </a:xfrm>
        </p:spPr>
        <p:txBody>
          <a:bodyPr/>
          <a:lstStyle/>
          <a:p>
            <a:r>
              <a:rPr lang="en-GB" dirty="0"/>
              <a:t>Weigh your rocket</a:t>
            </a:r>
          </a:p>
          <a:p>
            <a:pPr lvl="1"/>
            <a:r>
              <a:rPr lang="en-GB" dirty="0"/>
              <a:t>Accurate scales</a:t>
            </a:r>
          </a:p>
          <a:p>
            <a:endParaRPr lang="en-GB" dirty="0"/>
          </a:p>
          <a:p>
            <a:r>
              <a:rPr lang="en-GB" dirty="0"/>
              <a:t>Computer model – Mass analysis</a:t>
            </a:r>
          </a:p>
          <a:p>
            <a:pPr lvl="1"/>
            <a:r>
              <a:rPr lang="en-GB" dirty="0"/>
              <a:t>Accurate shapes</a:t>
            </a:r>
          </a:p>
          <a:p>
            <a:pPr lvl="1"/>
            <a:r>
              <a:rPr lang="en-GB" dirty="0"/>
              <a:t>Material properties for all parts including density</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30434" y="471488"/>
            <a:ext cx="1181100" cy="197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p:nvPr/>
        </p:nvPicPr>
        <p:blipFill>
          <a:blip r:embed="rId4" cstate="email">
            <a:extLst>
              <a:ext uri="{28A0092B-C50C-407E-A947-70E740481C1C}">
                <a14:useLocalDpi xmlns:a14="http://schemas.microsoft.com/office/drawing/2010/main"/>
              </a:ext>
            </a:extLst>
          </a:blip>
          <a:stretch>
            <a:fillRect/>
          </a:stretch>
        </p:blipFill>
        <p:spPr>
          <a:xfrm>
            <a:off x="7361461" y="1457325"/>
            <a:ext cx="4220940" cy="3864183"/>
          </a:xfrm>
          <a:prstGeom prst="rect">
            <a:avLst/>
          </a:prstGeom>
        </p:spPr>
      </p:pic>
      <p:sp>
        <p:nvSpPr>
          <p:cNvPr id="4" name="Rectangle 3"/>
          <p:cNvSpPr/>
          <p:nvPr/>
        </p:nvSpPr>
        <p:spPr>
          <a:xfrm>
            <a:off x="7917851" y="5393302"/>
            <a:ext cx="3352200"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Autodesk Inventor - </a:t>
            </a:r>
            <a:r>
              <a:rPr lang="en-GB" dirty="0" err="1">
                <a:latin typeface="Arial" panose="020B0604020202020204" pitchFamily="34" charset="0"/>
                <a:cs typeface="Arial" panose="020B0604020202020204" pitchFamily="34" charset="0"/>
              </a:rPr>
              <a:t>iProperties</a:t>
            </a:r>
            <a:endParaRPr lang="en-GB" dirty="0">
              <a:latin typeface="Arial" panose="020B0604020202020204" pitchFamily="34" charset="0"/>
              <a:cs typeface="Arial" panose="020B0604020202020204" pitchFamily="34" charset="0"/>
            </a:endParaRPr>
          </a:p>
        </p:txBody>
      </p:sp>
      <p:sp>
        <p:nvSpPr>
          <p:cNvPr id="7" name="Rectangle 6"/>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9859464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572001" y="644576"/>
            <a:ext cx="4010399" cy="4841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fontScale="90000"/>
          </a:bodyPr>
          <a:lstStyle/>
          <a:p>
            <a:pPr lvl="0"/>
            <a:r>
              <a:rPr lang="en-GB" dirty="0"/>
              <a:t>Computer analysis - Rocket mass</a:t>
            </a:r>
          </a:p>
        </p:txBody>
      </p:sp>
      <p:sp>
        <p:nvSpPr>
          <p:cNvPr id="3" name="Content Placeholder 2"/>
          <p:cNvSpPr>
            <a:spLocks noGrp="1"/>
          </p:cNvSpPr>
          <p:nvPr>
            <p:ph idx="1"/>
          </p:nvPr>
        </p:nvSpPr>
        <p:spPr/>
        <p:txBody>
          <a:bodyPr/>
          <a:lstStyle/>
          <a:p>
            <a:r>
              <a:rPr lang="en-GB" dirty="0"/>
              <a:t>Parametric = numerical values to control the model</a:t>
            </a:r>
          </a:p>
          <a:p>
            <a:r>
              <a:rPr lang="en-GB" dirty="0"/>
              <a:t>Mass analysis uses density and volume of parts</a:t>
            </a:r>
          </a:p>
          <a:p>
            <a:r>
              <a:rPr lang="en-GB" dirty="0"/>
              <a:t>Volumes added together for assemblies</a:t>
            </a:r>
          </a:p>
          <a:p>
            <a:r>
              <a:rPr lang="en-GB" dirty="0"/>
              <a:t>Add the mass of adhesive, paint, decals, etc.</a:t>
            </a:r>
          </a:p>
        </p:txBody>
      </p:sp>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76061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9218951" y="1919645"/>
            <a:ext cx="2363449" cy="3836530"/>
          </a:xfrm>
          <a:prstGeom prst="rect">
            <a:avLst/>
          </a:prstGeom>
        </p:spPr>
      </p:pic>
      <p:cxnSp>
        <p:nvCxnSpPr>
          <p:cNvPr id="9" name="Straight Connector 8"/>
          <p:cNvCxnSpPr/>
          <p:nvPr/>
        </p:nvCxnSpPr>
        <p:spPr>
          <a:xfrm>
            <a:off x="6238067" y="1484930"/>
            <a:ext cx="3625461" cy="2487464"/>
          </a:xfrm>
          <a:prstGeom prst="line">
            <a:avLst/>
          </a:prstGeom>
          <a:noFill/>
          <a:ln>
            <a:solidFill>
              <a:srgbClr val="7030A0"/>
            </a:solidFill>
          </a:ln>
          <a:effectLst/>
        </p:spPr>
        <p:style>
          <a:lnRef idx="1">
            <a:schemeClr val="accent1"/>
          </a:lnRef>
          <a:fillRef idx="3">
            <a:schemeClr val="accent1"/>
          </a:fillRef>
          <a:effectRef idx="2">
            <a:schemeClr val="accent1"/>
          </a:effectRef>
          <a:fontRef idx="minor">
            <a:schemeClr val="lt1"/>
          </a:fontRef>
        </p:style>
      </p:cxnSp>
      <p:sp>
        <p:nvSpPr>
          <p:cNvPr id="2" name="Title 1"/>
          <p:cNvSpPr>
            <a:spLocks noGrp="1"/>
          </p:cNvSpPr>
          <p:nvPr>
            <p:ph type="title"/>
          </p:nvPr>
        </p:nvSpPr>
        <p:spPr/>
        <p:txBody>
          <a:bodyPr>
            <a:normAutofit fontScale="90000"/>
          </a:bodyPr>
          <a:lstStyle/>
          <a:p>
            <a:r>
              <a:rPr lang="en-GB" dirty="0"/>
              <a:t>Computer analysis – motion simulation</a:t>
            </a:r>
          </a:p>
        </p:txBody>
      </p:sp>
      <p:sp>
        <p:nvSpPr>
          <p:cNvPr id="3" name="Content Placeholder 2"/>
          <p:cNvSpPr>
            <a:spLocks noGrp="1"/>
          </p:cNvSpPr>
          <p:nvPr>
            <p:ph idx="1"/>
          </p:nvPr>
        </p:nvSpPr>
        <p:spPr>
          <a:xfrm>
            <a:off x="609600" y="1364105"/>
            <a:ext cx="5431436" cy="4392070"/>
          </a:xfrm>
        </p:spPr>
        <p:txBody>
          <a:bodyPr>
            <a:normAutofit/>
          </a:bodyPr>
          <a:lstStyle/>
          <a:p>
            <a:r>
              <a:rPr lang="en-GB" dirty="0"/>
              <a:t>Computer model ‘understands’ </a:t>
            </a:r>
            <a:r>
              <a:rPr lang="en-GB" b="1" dirty="0"/>
              <a:t>mass</a:t>
            </a:r>
            <a:r>
              <a:rPr lang="en-GB" dirty="0"/>
              <a:t> and </a:t>
            </a:r>
            <a:r>
              <a:rPr lang="en-GB" b="1" dirty="0"/>
              <a:t>inertia</a:t>
            </a:r>
          </a:p>
          <a:p>
            <a:r>
              <a:rPr lang="en-GB" b="1" dirty="0"/>
              <a:t>Connections</a:t>
            </a:r>
            <a:r>
              <a:rPr lang="en-GB" dirty="0"/>
              <a:t> between parts control movement – </a:t>
            </a:r>
            <a:r>
              <a:rPr lang="en-GB" b="1" dirty="0"/>
              <a:t>cylindrical</a:t>
            </a:r>
          </a:p>
          <a:p>
            <a:r>
              <a:rPr lang="en-GB" dirty="0"/>
              <a:t>Model must be properly defined</a:t>
            </a:r>
          </a:p>
          <a:p>
            <a:pPr lvl="1"/>
            <a:r>
              <a:rPr lang="en-GB" dirty="0"/>
              <a:t>Shapes, dimensions, density, gravity, freedom to move</a:t>
            </a:r>
          </a:p>
        </p:txBody>
      </p:sp>
      <p:pic>
        <p:nvPicPr>
          <p:cNvPr id="5" name="Picture 4"/>
          <p:cNvPicPr/>
          <p:nvPr/>
        </p:nvPicPr>
        <p:blipFill>
          <a:blip r:embed="rId4"/>
          <a:stretch>
            <a:fillRect/>
          </a:stretch>
        </p:blipFill>
        <p:spPr>
          <a:xfrm>
            <a:off x="6238067" y="1484930"/>
            <a:ext cx="3487366" cy="1918265"/>
          </a:xfrm>
          <a:prstGeom prst="rect">
            <a:avLst/>
          </a:prstGeom>
          <a:ln>
            <a:solidFill>
              <a:srgbClr val="7030A0"/>
            </a:solidFill>
          </a:ln>
        </p:spPr>
      </p:pic>
      <p:sp>
        <p:nvSpPr>
          <p:cNvPr id="6" name="Rectangle 5"/>
          <p:cNvSpPr/>
          <p:nvPr/>
        </p:nvSpPr>
        <p:spPr>
          <a:xfrm>
            <a:off x="9863528" y="3972394"/>
            <a:ext cx="1064302" cy="539646"/>
          </a:xfrm>
          <a:prstGeom prst="rect">
            <a:avLst/>
          </a:prstGeom>
          <a:noFill/>
          <a:ln>
            <a:solidFill>
              <a:srgbClr val="7030A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8" name="Straight Connector 7"/>
          <p:cNvCxnSpPr/>
          <p:nvPr/>
        </p:nvCxnSpPr>
        <p:spPr>
          <a:xfrm>
            <a:off x="6238067" y="3403195"/>
            <a:ext cx="3625461" cy="1108845"/>
          </a:xfrm>
          <a:prstGeom prst="line">
            <a:avLst/>
          </a:prstGeom>
          <a:noFill/>
          <a:ln>
            <a:solidFill>
              <a:srgbClr val="7030A0"/>
            </a:solidFill>
          </a:ln>
          <a:effectLst/>
        </p:spPr>
        <p:style>
          <a:lnRef idx="1">
            <a:schemeClr val="accent1"/>
          </a:lnRef>
          <a:fillRef idx="3">
            <a:schemeClr val="accent1"/>
          </a:fillRef>
          <a:effectRef idx="2">
            <a:schemeClr val="accent1"/>
          </a:effectRef>
          <a:fontRef idx="minor">
            <a:schemeClr val="lt1"/>
          </a:fontRef>
        </p:style>
      </p:cxnSp>
      <p:cxnSp>
        <p:nvCxnSpPr>
          <p:cNvPr id="11" name="Straight Connector 10"/>
          <p:cNvCxnSpPr/>
          <p:nvPr/>
        </p:nvCxnSpPr>
        <p:spPr>
          <a:xfrm>
            <a:off x="9725433" y="1484930"/>
            <a:ext cx="1202397" cy="2487464"/>
          </a:xfrm>
          <a:prstGeom prst="line">
            <a:avLst/>
          </a:prstGeom>
          <a:noFill/>
          <a:ln>
            <a:solidFill>
              <a:srgbClr val="7030A0"/>
            </a:solidFill>
          </a:ln>
          <a:effectLst/>
        </p:spPr>
        <p:style>
          <a:lnRef idx="1">
            <a:schemeClr val="accent1"/>
          </a:lnRef>
          <a:fillRef idx="3">
            <a:schemeClr val="accent1"/>
          </a:fillRef>
          <a:effectRef idx="2">
            <a:schemeClr val="accent1"/>
          </a:effectRef>
          <a:fontRef idx="minor">
            <a:schemeClr val="lt1"/>
          </a:fontRef>
        </p:style>
      </p:cxnSp>
      <p:cxnSp>
        <p:nvCxnSpPr>
          <p:cNvPr id="13" name="Straight Connector 12"/>
          <p:cNvCxnSpPr/>
          <p:nvPr/>
        </p:nvCxnSpPr>
        <p:spPr>
          <a:xfrm>
            <a:off x="9725433" y="3403194"/>
            <a:ext cx="1202397" cy="1108845"/>
          </a:xfrm>
          <a:prstGeom prst="line">
            <a:avLst/>
          </a:prstGeom>
          <a:noFill/>
          <a:ln>
            <a:solidFill>
              <a:srgbClr val="7030A0"/>
            </a:solidFill>
          </a:ln>
          <a:effectLst/>
        </p:spPr>
        <p:style>
          <a:lnRef idx="1">
            <a:schemeClr val="accent1"/>
          </a:lnRef>
          <a:fillRef idx="3">
            <a:schemeClr val="accent1"/>
          </a:fillRef>
          <a:effectRef idx="2">
            <a:schemeClr val="accent1"/>
          </a:effectRef>
          <a:fontRef idx="minor">
            <a:schemeClr val="lt1"/>
          </a:fontRef>
        </p:style>
      </p:cxnSp>
      <p:sp>
        <p:nvSpPr>
          <p:cNvPr id="15" name="Rectangle 1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8752118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Computer analysis – Motion simulation</a:t>
            </a:r>
          </a:p>
        </p:txBody>
      </p:sp>
      <p:sp>
        <p:nvSpPr>
          <p:cNvPr id="5" name="Content Placeholder 4"/>
          <p:cNvSpPr>
            <a:spLocks noGrp="1"/>
          </p:cNvSpPr>
          <p:nvPr>
            <p:ph idx="1"/>
          </p:nvPr>
        </p:nvSpPr>
        <p:spPr>
          <a:xfrm>
            <a:off x="609600" y="1364105"/>
            <a:ext cx="5821180" cy="4392070"/>
          </a:xfrm>
        </p:spPr>
        <p:txBody>
          <a:bodyPr>
            <a:normAutofit/>
          </a:bodyPr>
          <a:lstStyle/>
          <a:p>
            <a:r>
              <a:rPr lang="en-GB" dirty="0"/>
              <a:t>Run the analysis to generate motion data</a:t>
            </a:r>
          </a:p>
          <a:p>
            <a:r>
              <a:rPr lang="en-GB" dirty="0"/>
              <a:t>Graph parameters</a:t>
            </a:r>
          </a:p>
          <a:p>
            <a:pPr lvl="1"/>
            <a:r>
              <a:rPr lang="en-GB" dirty="0"/>
              <a:t>Height v time</a:t>
            </a:r>
          </a:p>
          <a:p>
            <a:pPr lvl="1"/>
            <a:r>
              <a:rPr lang="en-GB" dirty="0"/>
              <a:t>Motor thrust v time</a:t>
            </a:r>
          </a:p>
          <a:p>
            <a:r>
              <a:rPr lang="en-GB" dirty="0"/>
              <a:t>Play the analysis</a:t>
            </a:r>
          </a:p>
          <a:p>
            <a:r>
              <a:rPr lang="en-GB" dirty="0"/>
              <a:t>Interpret the model and graphs</a:t>
            </a:r>
          </a:p>
          <a:p>
            <a:r>
              <a:rPr lang="en-GB" dirty="0"/>
              <a:t>Could the analysis be improved?</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6910466" y="1324610"/>
            <a:ext cx="4671934" cy="3700033"/>
          </a:xfrm>
          <a:prstGeom prst="rect">
            <a:avLst/>
          </a:prstGeom>
        </p:spPr>
      </p:pic>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7859192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design and manufacture</a:t>
            </a:r>
          </a:p>
        </p:txBody>
      </p:sp>
      <p:sp>
        <p:nvSpPr>
          <p:cNvPr id="3" name="Content Placeholder 2"/>
          <p:cNvSpPr>
            <a:spLocks noGrp="1"/>
          </p:cNvSpPr>
          <p:nvPr>
            <p:ph idx="1"/>
          </p:nvPr>
        </p:nvSpPr>
        <p:spPr/>
        <p:txBody>
          <a:bodyPr/>
          <a:lstStyle/>
          <a:p>
            <a:r>
              <a:rPr lang="en-GB" dirty="0">
                <a:hlinkClick r:id="rId3"/>
              </a:rPr>
              <a:t>Rocket code!</a:t>
            </a:r>
            <a:endParaRPr lang="en-GB" dirty="0"/>
          </a:p>
          <a:p>
            <a:r>
              <a:rPr lang="en-GB" dirty="0"/>
              <a:t>Lighter, stronger, more aerodynamic, ease of repair</a:t>
            </a:r>
          </a:p>
          <a:p>
            <a:r>
              <a:rPr lang="en-GB" dirty="0"/>
              <a:t>Alternative materials or manufacturing</a:t>
            </a:r>
          </a:p>
          <a:p>
            <a:r>
              <a:rPr lang="en-GB" dirty="0"/>
              <a:t>Model on CAD (mass analysis)</a:t>
            </a:r>
          </a:p>
          <a:p>
            <a:r>
              <a:rPr lang="en-GB" dirty="0"/>
              <a:t>Build and test your rocket</a:t>
            </a:r>
          </a:p>
          <a:p>
            <a:r>
              <a:rPr lang="en-GB" dirty="0"/>
              <a:t>Report on performance</a:t>
            </a:r>
          </a:p>
        </p:txBody>
      </p:sp>
      <p:pic>
        <p:nvPicPr>
          <p:cNvPr id="14338" name="Picture 2" descr="Image result for estes rocket launch"/>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075357" y="1364106"/>
            <a:ext cx="4652624" cy="348946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335013" y="5079592"/>
            <a:ext cx="4402039"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5"/>
              </a:rPr>
              <a:t>https://www.youtube.com/watch?v=-rII1Ky2rj8</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5685020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Satellite launch systems – age 14+</a:t>
            </a:r>
          </a:p>
        </p:txBody>
      </p:sp>
      <p:sp>
        <p:nvSpPr>
          <p:cNvPr id="3" name="Content Placeholder 2"/>
          <p:cNvSpPr>
            <a:spLocks noGrp="1"/>
          </p:cNvSpPr>
          <p:nvPr>
            <p:ph idx="1"/>
          </p:nvPr>
        </p:nvSpPr>
        <p:spPr>
          <a:xfrm>
            <a:off x="609600" y="1364105"/>
            <a:ext cx="10972800" cy="4392070"/>
          </a:xfrm>
        </p:spPr>
        <p:txBody>
          <a:bodyPr/>
          <a:lstStyle/>
          <a:p>
            <a:r>
              <a:rPr lang="en-GB" dirty="0"/>
              <a:t>Reference guide</a:t>
            </a:r>
          </a:p>
          <a:p>
            <a:r>
              <a:rPr lang="en-GB" dirty="0"/>
              <a:t>Aimed at pupils engaged in extended projects</a:t>
            </a:r>
          </a:p>
          <a:p>
            <a:r>
              <a:rPr lang="en-GB" dirty="0"/>
              <a:t>Suggestions and links for further investigation and study</a:t>
            </a:r>
          </a:p>
          <a:p>
            <a:pPr lvl="0"/>
            <a:r>
              <a:rPr lang="en-GB" dirty="0"/>
              <a:t>Rocket design</a:t>
            </a:r>
          </a:p>
          <a:p>
            <a:pPr lvl="0"/>
            <a:r>
              <a:rPr lang="en-GB" dirty="0"/>
              <a:t>Payload design</a:t>
            </a:r>
          </a:p>
          <a:p>
            <a:pPr lvl="0"/>
            <a:r>
              <a:rPr lang="en-GB" dirty="0"/>
              <a:t>Data capture</a:t>
            </a:r>
          </a:p>
          <a:p>
            <a:pPr lvl="0"/>
            <a:r>
              <a:rPr lang="en-GB" dirty="0"/>
              <a:t>Data processing</a:t>
            </a:r>
          </a:p>
        </p:txBody>
      </p:sp>
      <p:sp>
        <p:nvSpPr>
          <p:cNvPr id="4" name="Rectangle 3"/>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b="1" dirty="0">
                <a:solidFill>
                  <a:srgbClr val="00B050"/>
                </a:solidFill>
              </a:rPr>
              <a:t>T</a:t>
            </a:r>
            <a:r>
              <a:rPr lang="en-GB" sz="2400" b="1"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29222655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Design – based on understanding</a:t>
            </a:r>
          </a:p>
        </p:txBody>
      </p:sp>
      <p:sp>
        <p:nvSpPr>
          <p:cNvPr id="3" name="Content Placeholder 2"/>
          <p:cNvSpPr>
            <a:spLocks noGrp="1"/>
          </p:cNvSpPr>
          <p:nvPr>
            <p:ph idx="1"/>
          </p:nvPr>
        </p:nvSpPr>
        <p:spPr/>
        <p:txBody>
          <a:bodyPr/>
          <a:lstStyle/>
          <a:p>
            <a:r>
              <a:rPr lang="en-GB" dirty="0"/>
              <a:t>Iterative process of improvement</a:t>
            </a:r>
          </a:p>
          <a:p>
            <a:r>
              <a:rPr lang="en-GB" dirty="0"/>
              <a:t>Creativity to solve problems</a:t>
            </a:r>
          </a:p>
          <a:p>
            <a:r>
              <a:rPr lang="en-GB" dirty="0"/>
              <a:t>Considering the needs of others</a:t>
            </a:r>
          </a:p>
          <a:p>
            <a:r>
              <a:rPr lang="en-GB" dirty="0"/>
              <a:t>Understanding context and impact</a:t>
            </a:r>
          </a:p>
          <a:p>
            <a:r>
              <a:rPr lang="en-GB" dirty="0"/>
              <a:t>Know about materials, processes and systems</a:t>
            </a:r>
          </a:p>
          <a:p>
            <a:r>
              <a:rPr lang="en-GB" dirty="0"/>
              <a:t>Prototyping, testing and analysis</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pic>
        <p:nvPicPr>
          <p:cNvPr id="5" name="Picture 4">
            <a:extLst>
              <a:ext uri="{FF2B5EF4-FFF2-40B4-BE49-F238E27FC236}">
                <a16:creationId xmlns:a16="http://schemas.microsoft.com/office/drawing/2014/main" id="{FAB9B1A6-58C6-41DE-BF8E-81F513E24F39}"/>
              </a:ext>
            </a:extLst>
          </p:cNvPr>
          <p:cNvPicPr>
            <a:picLocks noChangeAspect="1"/>
          </p:cNvPicPr>
          <p:nvPr/>
        </p:nvPicPr>
        <p:blipFill>
          <a:blip r:embed="rId3"/>
          <a:stretch>
            <a:fillRect/>
          </a:stretch>
        </p:blipFill>
        <p:spPr>
          <a:xfrm>
            <a:off x="6246475" y="1254607"/>
            <a:ext cx="5292089" cy="4348786"/>
          </a:xfrm>
          <a:prstGeom prst="rect">
            <a:avLst/>
          </a:prstGeom>
        </p:spPr>
      </p:pic>
    </p:spTree>
    <p:extLst>
      <p:ext uri="{BB962C8B-B14F-4D97-AF65-F5344CB8AC3E}">
        <p14:creationId xmlns:p14="http://schemas.microsoft.com/office/powerpoint/2010/main" val="18055934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389326" cy="689866"/>
          </a:xfrm>
        </p:spPr>
        <p:txBody>
          <a:bodyPr>
            <a:normAutofit fontScale="90000"/>
          </a:bodyPr>
          <a:lstStyle/>
          <a:p>
            <a:r>
              <a:rPr lang="en-GB" dirty="0"/>
              <a:t>Solid fuel rocket motors</a:t>
            </a:r>
          </a:p>
        </p:txBody>
      </p:sp>
      <p:sp>
        <p:nvSpPr>
          <p:cNvPr id="3" name="Content Placeholder 2"/>
          <p:cNvSpPr>
            <a:spLocks noGrp="1"/>
          </p:cNvSpPr>
          <p:nvPr>
            <p:ph idx="1"/>
          </p:nvPr>
        </p:nvSpPr>
        <p:spPr>
          <a:xfrm>
            <a:off x="609599" y="1364105"/>
            <a:ext cx="5934891" cy="4392070"/>
          </a:xfrm>
        </p:spPr>
        <p:txBody>
          <a:bodyPr/>
          <a:lstStyle/>
          <a:p>
            <a:r>
              <a:rPr lang="en-GB" dirty="0"/>
              <a:t>Specific Impulse</a:t>
            </a:r>
          </a:p>
          <a:p>
            <a:r>
              <a:rPr lang="en-GB" dirty="0"/>
              <a:t>Force over the duration of the rocket thrust</a:t>
            </a:r>
          </a:p>
          <a:p>
            <a:r>
              <a:rPr lang="en-GB" dirty="0"/>
              <a:t>Area under the thrust/time graph</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6" name="Picture 5" descr="A picture containing shoji&#10;&#10;Description generated with high confidence"/>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910447" y="1327784"/>
            <a:ext cx="4671954" cy="3884296"/>
          </a:xfrm>
          <a:prstGeom prst="rect">
            <a:avLst/>
          </a:prstGeom>
        </p:spPr>
      </p:pic>
    </p:spTree>
    <p:extLst>
      <p:ext uri="{BB962C8B-B14F-4D97-AF65-F5344CB8AC3E}">
        <p14:creationId xmlns:p14="http://schemas.microsoft.com/office/powerpoint/2010/main" val="7950927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Solid fuel rocket motors</a:t>
            </a:r>
          </a:p>
        </p:txBody>
      </p:sp>
      <p:sp>
        <p:nvSpPr>
          <p:cNvPr id="3" name="Content Placeholder 2"/>
          <p:cNvSpPr>
            <a:spLocks noGrp="1"/>
          </p:cNvSpPr>
          <p:nvPr>
            <p:ph idx="1"/>
          </p:nvPr>
        </p:nvSpPr>
        <p:spPr/>
        <p:txBody>
          <a:bodyPr/>
          <a:lstStyle/>
          <a:p>
            <a:r>
              <a:rPr lang="en-GB" dirty="0"/>
              <a:t>Counting squares</a:t>
            </a:r>
          </a:p>
          <a:p>
            <a:r>
              <a:rPr lang="en-GB" dirty="0"/>
              <a:t>An approximation</a:t>
            </a:r>
          </a:p>
          <a:p>
            <a:pPr lvl="1"/>
            <a:r>
              <a:rPr lang="en-GB" sz="2000" dirty="0"/>
              <a:t>Area of one square is 2 x 0.1 = 0.2 Ns</a:t>
            </a:r>
          </a:p>
          <a:p>
            <a:pPr lvl="1"/>
            <a:r>
              <a:rPr lang="en-GB" sz="2000" b="1" dirty="0"/>
              <a:t>Total impulse =</a:t>
            </a:r>
            <a:r>
              <a:rPr lang="en-GB" sz="2000" dirty="0"/>
              <a:t> 13 x 0.2 = </a:t>
            </a:r>
            <a:r>
              <a:rPr lang="en-GB" sz="2000" b="1" dirty="0"/>
              <a:t>2.6 Ns</a:t>
            </a:r>
          </a:p>
          <a:p>
            <a:endParaRPr lang="en-GB" dirty="0"/>
          </a:p>
          <a:p>
            <a:r>
              <a:rPr lang="en-GB" dirty="0"/>
              <a:t>Calculus</a:t>
            </a:r>
          </a:p>
          <a:p>
            <a:pPr lvl="1"/>
            <a:r>
              <a:rPr lang="en-GB" dirty="0"/>
              <a:t>Higher maths and beyond this age group</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pic>
        <p:nvPicPr>
          <p:cNvPr id="7" name="Picture 6"/>
          <p:cNvPicPr/>
          <p:nvPr/>
        </p:nvPicPr>
        <p:blipFill>
          <a:blip r:embed="rId3">
            <a:extLst>
              <a:ext uri="{28A0092B-C50C-407E-A947-70E740481C1C}">
                <a14:useLocalDpi xmlns:a14="http://schemas.microsoft.com/office/drawing/2010/main"/>
              </a:ext>
            </a:extLst>
          </a:blip>
          <a:stretch>
            <a:fillRect/>
          </a:stretch>
        </p:blipFill>
        <p:spPr>
          <a:xfrm>
            <a:off x="6930268" y="1364105"/>
            <a:ext cx="4652132" cy="3867462"/>
          </a:xfrm>
          <a:prstGeom prst="rect">
            <a:avLst/>
          </a:prstGeom>
        </p:spPr>
      </p:pic>
    </p:spTree>
    <p:extLst>
      <p:ext uri="{BB962C8B-B14F-4D97-AF65-F5344CB8AC3E}">
        <p14:creationId xmlns:p14="http://schemas.microsoft.com/office/powerpoint/2010/main" val="32175660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Newton’s laws of motion</a:t>
            </a:r>
          </a:p>
        </p:txBody>
      </p:sp>
      <p:sp>
        <p:nvSpPr>
          <p:cNvPr id="3" name="Content Placeholder 2"/>
          <p:cNvSpPr>
            <a:spLocks noGrp="1"/>
          </p:cNvSpPr>
          <p:nvPr>
            <p:ph idx="1"/>
          </p:nvPr>
        </p:nvSpPr>
        <p:spPr/>
        <p:txBody>
          <a:bodyPr/>
          <a:lstStyle/>
          <a:p>
            <a:r>
              <a:rPr lang="en-GB" dirty="0"/>
              <a:t>Isaac Newton was the first scientist to describe how objects move in the three laws of motion that were named after him</a:t>
            </a:r>
          </a:p>
          <a:p>
            <a:r>
              <a:rPr lang="en-GB" dirty="0"/>
              <a:t>We will be using Newton’s three laws to understand how rockets work</a:t>
            </a:r>
          </a:p>
        </p:txBody>
      </p:sp>
      <p:pic>
        <p:nvPicPr>
          <p:cNvPr id="2050" name="Picture 2" descr="Portrait of man in black with shoulder-length, wavy brown hair, a large sharp nose, and a distracted gaz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29010" y="1465107"/>
            <a:ext cx="2453390" cy="33789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236595" y="5178065"/>
            <a:ext cx="4094391" cy="338554"/>
          </a:xfrm>
          <a:prstGeom prst="rect">
            <a:avLst/>
          </a:prstGeom>
        </p:spPr>
        <p:txBody>
          <a:bodyPr wrap="none">
            <a:spAutoFit/>
          </a:bodyPr>
          <a:lstStyle/>
          <a:p>
            <a:r>
              <a:rPr lang="en-GB" sz="1600" dirty="0">
                <a:latin typeface="Arial" panose="020B0604020202020204" pitchFamily="34" charset="0"/>
                <a:cs typeface="Arial" panose="020B0604020202020204" pitchFamily="34" charset="0"/>
                <a:hlinkClick r:id="rId4"/>
              </a:rPr>
              <a:t>https://en.wikipedia.org/wiki/Isaac_Newton</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3236632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Solid fuel rocket motors</a:t>
            </a:r>
          </a:p>
        </p:txBody>
      </p:sp>
      <p:sp>
        <p:nvSpPr>
          <p:cNvPr id="8" name="Content Placeholder 7"/>
          <p:cNvSpPr>
            <a:spLocks noGrp="1"/>
          </p:cNvSpPr>
          <p:nvPr>
            <p:ph idx="1"/>
          </p:nvPr>
        </p:nvSpPr>
        <p:spPr/>
        <p:txBody>
          <a:bodyPr/>
          <a:lstStyle/>
          <a:p>
            <a:r>
              <a:rPr lang="en-GB" dirty="0"/>
              <a:t>Data logging software may have a calculus function</a:t>
            </a:r>
          </a:p>
          <a:p>
            <a:r>
              <a:rPr lang="en-GB" dirty="0"/>
              <a:t>Experiment to measure thrust of a solid fuel rocket motor</a:t>
            </a:r>
          </a:p>
        </p:txBody>
      </p:sp>
      <p:sp>
        <p:nvSpPr>
          <p:cNvPr id="4" name="Rectangle 3"/>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6" name="Picture 5"/>
          <p:cNvPicPr/>
          <p:nvPr/>
        </p:nvPicPr>
        <p:blipFill>
          <a:blip r:embed="rId3"/>
          <a:stretch>
            <a:fillRect/>
          </a:stretch>
        </p:blipFill>
        <p:spPr>
          <a:xfrm>
            <a:off x="6662049" y="1364105"/>
            <a:ext cx="4920351" cy="3117954"/>
          </a:xfrm>
          <a:prstGeom prst="rect">
            <a:avLst/>
          </a:prstGeom>
        </p:spPr>
      </p:pic>
      <p:sp>
        <p:nvSpPr>
          <p:cNvPr id="5" name="Rectangle 4"/>
          <p:cNvSpPr/>
          <p:nvPr/>
        </p:nvSpPr>
        <p:spPr>
          <a:xfrm>
            <a:off x="6909310" y="4848282"/>
            <a:ext cx="4765920"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https://www.youtube.com/watch?v=cGzzkOBEAto</a:t>
            </a:r>
            <a:r>
              <a:rPr lang="en-GB" sz="16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7682356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350137" cy="689866"/>
          </a:xfrm>
        </p:spPr>
        <p:txBody>
          <a:bodyPr>
            <a:normAutofit fontScale="90000"/>
          </a:bodyPr>
          <a:lstStyle/>
          <a:p>
            <a:r>
              <a:rPr lang="en-GB" dirty="0"/>
              <a:t>Solid fuel rocket motors</a:t>
            </a:r>
          </a:p>
        </p:txBody>
      </p:sp>
      <p:sp>
        <p:nvSpPr>
          <p:cNvPr id="8" name="Content Placeholder 7"/>
          <p:cNvSpPr>
            <a:spLocks noGrp="1"/>
          </p:cNvSpPr>
          <p:nvPr>
            <p:ph idx="1"/>
          </p:nvPr>
        </p:nvSpPr>
        <p:spPr>
          <a:xfrm>
            <a:off x="609600" y="1364105"/>
            <a:ext cx="4741889" cy="4392070"/>
          </a:xfrm>
        </p:spPr>
        <p:txBody>
          <a:bodyPr/>
          <a:lstStyle/>
          <a:p>
            <a:r>
              <a:rPr lang="en-GB" dirty="0"/>
              <a:t>Excel does not have a calculus function</a:t>
            </a:r>
          </a:p>
          <a:p>
            <a:r>
              <a:rPr lang="en-GB" dirty="0"/>
              <a:t>Approximation method shown in the linked video and Excel file:</a:t>
            </a:r>
          </a:p>
          <a:p>
            <a:pPr marL="360363" indent="0">
              <a:buNone/>
            </a:pPr>
            <a:r>
              <a:rPr lang="en-GB" sz="2000" dirty="0">
                <a:solidFill>
                  <a:schemeClr val="tx1"/>
                </a:solidFill>
                <a:latin typeface="Arial" panose="020B0604020202020204" pitchFamily="34" charset="0"/>
                <a:cs typeface="Arial" panose="020B0604020202020204" pitchFamily="34" charset="0"/>
              </a:rPr>
              <a:t>Rocket motor impulse.xlsx</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
        <p:nvSpPr>
          <p:cNvPr id="3" name="Rectangle 2"/>
          <p:cNvSpPr/>
          <p:nvPr/>
        </p:nvSpPr>
        <p:spPr>
          <a:xfrm>
            <a:off x="5486400" y="4867258"/>
            <a:ext cx="6096000" cy="584775"/>
          </a:xfrm>
          <a:prstGeom prst="rect">
            <a:avLst/>
          </a:prstGeom>
        </p:spPr>
        <p:txBody>
          <a:bodyPr>
            <a:spAutoFit/>
          </a:bodyPr>
          <a:lstStyle/>
          <a:p>
            <a:r>
              <a:rPr lang="en-GB" sz="1600" i="1" u="sng" dirty="0">
                <a:latin typeface="Arial" panose="020B0604020202020204" pitchFamily="34" charset="0"/>
                <a:cs typeface="Arial" panose="020B0604020202020204" pitchFamily="34" charset="0"/>
                <a:hlinkClick r:id="rId3"/>
              </a:rPr>
              <a:t>http://www.statisticshowto.com/how-to-find-the-area-under-a-curve-in-microsoft-excel/</a:t>
            </a:r>
            <a:r>
              <a:rPr lang="en-GB" sz="1600" i="1" dirty="0">
                <a:latin typeface="Arial" panose="020B0604020202020204" pitchFamily="34" charset="0"/>
                <a:cs typeface="Arial" panose="020B0604020202020204" pitchFamily="34" charset="0"/>
              </a:rPr>
              <a:t> </a:t>
            </a:r>
          </a:p>
        </p:txBody>
      </p:sp>
      <p:pic>
        <p:nvPicPr>
          <p:cNvPr id="5" name="Picture 4">
            <a:extLst>
              <a:ext uri="{FF2B5EF4-FFF2-40B4-BE49-F238E27FC236}">
                <a16:creationId xmlns:a16="http://schemas.microsoft.com/office/drawing/2014/main" id="{BD3E76E6-6B28-4787-BCFB-02E8B78F2187}"/>
              </a:ext>
            </a:extLst>
          </p:cNvPr>
          <p:cNvPicPr>
            <a:picLocks noChangeAspect="1"/>
          </p:cNvPicPr>
          <p:nvPr/>
        </p:nvPicPr>
        <p:blipFill>
          <a:blip r:embed="rId4"/>
          <a:stretch>
            <a:fillRect/>
          </a:stretch>
        </p:blipFill>
        <p:spPr>
          <a:xfrm>
            <a:off x="5351488" y="1364104"/>
            <a:ext cx="6095999" cy="3279409"/>
          </a:xfrm>
          <a:prstGeom prst="rect">
            <a:avLst/>
          </a:prstGeom>
        </p:spPr>
      </p:pic>
    </p:spTree>
    <p:extLst>
      <p:ext uri="{BB962C8B-B14F-4D97-AF65-F5344CB8AC3E}">
        <p14:creationId xmlns:p14="http://schemas.microsoft.com/office/powerpoint/2010/main" val="19095483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4000" dirty="0"/>
              <a:t>Height at motor burn out</a:t>
            </a:r>
          </a:p>
        </p:txBody>
      </p:sp>
      <p:sp>
        <p:nvSpPr>
          <p:cNvPr id="3" name="Content Placeholder 2"/>
          <p:cNvSpPr>
            <a:spLocks noGrp="1"/>
          </p:cNvSpPr>
          <p:nvPr>
            <p:ph idx="1"/>
          </p:nvPr>
        </p:nvSpPr>
        <p:spPr>
          <a:xfrm>
            <a:off x="609600" y="1364105"/>
            <a:ext cx="5071672" cy="4392070"/>
          </a:xfrm>
        </p:spPr>
        <p:txBody>
          <a:bodyPr/>
          <a:lstStyle/>
          <a:p>
            <a:r>
              <a:rPr lang="en-GB" dirty="0"/>
              <a:t>Solid fuel is a small % of the total model rocket mass so,</a:t>
            </a:r>
            <a:br>
              <a:rPr lang="en-GB" dirty="0"/>
            </a:br>
            <a:r>
              <a:rPr lang="en-GB" dirty="0"/>
              <a:t>F=Ma can be used</a:t>
            </a:r>
          </a:p>
          <a:p>
            <a:r>
              <a:rPr lang="en-GB" dirty="0"/>
              <a:t>Estes Viking rocket </a:t>
            </a:r>
          </a:p>
          <a:p>
            <a:r>
              <a:rPr lang="en-GB" dirty="0"/>
              <a:t>Mass = 23g = 0.023kg</a:t>
            </a:r>
          </a:p>
          <a:p>
            <a:r>
              <a:rPr lang="en-GB" dirty="0"/>
              <a:t>Total impulse = 2.6Ns</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
        <p:nvSpPr>
          <p:cNvPr id="5" name="Content Placeholder 2"/>
          <p:cNvSpPr txBox="1">
            <a:spLocks/>
          </p:cNvSpPr>
          <p:nvPr/>
        </p:nvSpPr>
        <p:spPr>
          <a:xfrm>
            <a:off x="6510728" y="1379096"/>
            <a:ext cx="5071672"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tabLst>
                <a:tab pos="1708150" algn="r"/>
                <a:tab pos="1889125" algn="l"/>
                <a:tab pos="2698750" algn="dec"/>
              </a:tabLst>
            </a:pPr>
            <a:r>
              <a:rPr lang="en-GB" dirty="0"/>
              <a:t>	f	=	ma	</a:t>
            </a:r>
          </a:p>
          <a:p>
            <a:pPr marL="0" indent="0">
              <a:buNone/>
              <a:tabLst>
                <a:tab pos="1708150" algn="r"/>
                <a:tab pos="1889125" algn="l"/>
                <a:tab pos="2428875" algn="dec"/>
              </a:tabLst>
            </a:pPr>
            <a:r>
              <a:rPr lang="en-GB" dirty="0"/>
              <a:t>	2.6	=	0.023 x a</a:t>
            </a:r>
          </a:p>
          <a:p>
            <a:pPr marL="0" indent="0">
              <a:buNone/>
              <a:tabLst>
                <a:tab pos="1708150" algn="r"/>
                <a:tab pos="1889125" algn="l"/>
                <a:tab pos="2428875" algn="dec"/>
              </a:tabLst>
            </a:pPr>
            <a:r>
              <a:rPr lang="en-GB" dirty="0"/>
              <a:t>	a	=	   </a:t>
            </a:r>
            <a:r>
              <a:rPr lang="en-GB" u="sng" dirty="0"/>
              <a:t>   2.6__</a:t>
            </a:r>
            <a:r>
              <a:rPr lang="en-GB" dirty="0"/>
              <a:t> </a:t>
            </a:r>
            <a:br>
              <a:rPr lang="en-GB" u="sng" dirty="0"/>
            </a:br>
            <a:r>
              <a:rPr lang="en-GB" dirty="0"/>
              <a:t>			0.023	</a:t>
            </a:r>
          </a:p>
          <a:p>
            <a:pPr marL="0" indent="0">
              <a:buNone/>
              <a:tabLst>
                <a:tab pos="1708150" algn="r"/>
                <a:tab pos="1889125" algn="l"/>
                <a:tab pos="2593975" algn="dec"/>
              </a:tabLst>
            </a:pPr>
            <a:r>
              <a:rPr lang="en-GB" dirty="0"/>
              <a:t>	</a:t>
            </a:r>
            <a:r>
              <a:rPr lang="en-GB" b="1" dirty="0"/>
              <a:t>Acceleration =	 113 m sec</a:t>
            </a:r>
            <a:r>
              <a:rPr lang="en-GB" b="1" baseline="30000" dirty="0"/>
              <a:t>2</a:t>
            </a:r>
            <a:endParaRPr lang="en-GB" dirty="0"/>
          </a:p>
          <a:p>
            <a:pPr marL="0" indent="0">
              <a:buNone/>
              <a:tabLst>
                <a:tab pos="1708150" algn="r"/>
                <a:tab pos="1889125" algn="l"/>
                <a:tab pos="2593975" algn="dec"/>
              </a:tabLst>
            </a:pPr>
            <a:endParaRPr lang="en-GB" dirty="0"/>
          </a:p>
        </p:txBody>
      </p:sp>
    </p:spTree>
    <p:extLst>
      <p:ext uri="{BB962C8B-B14F-4D97-AF65-F5344CB8AC3E}">
        <p14:creationId xmlns:p14="http://schemas.microsoft.com/office/powerpoint/2010/main" val="15131402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Velocity at motor burnout</a:t>
            </a:r>
          </a:p>
        </p:txBody>
      </p:sp>
      <p:sp>
        <p:nvSpPr>
          <p:cNvPr id="3" name="Content Placeholder 2"/>
          <p:cNvSpPr>
            <a:spLocks noGrp="1"/>
          </p:cNvSpPr>
          <p:nvPr>
            <p:ph idx="1"/>
          </p:nvPr>
        </p:nvSpPr>
        <p:spPr>
          <a:xfrm>
            <a:off x="609600" y="1364105"/>
            <a:ext cx="5266544" cy="4392070"/>
          </a:xfrm>
        </p:spPr>
        <p:txBody>
          <a:bodyPr/>
          <a:lstStyle/>
          <a:p>
            <a:r>
              <a:rPr lang="en-GB" dirty="0"/>
              <a:t>Estes A8 engine duration</a:t>
            </a:r>
            <a:br>
              <a:rPr lang="en-GB" dirty="0"/>
            </a:br>
            <a:r>
              <a:rPr lang="en-GB" dirty="0"/>
              <a:t>= 0.7 sec</a:t>
            </a:r>
          </a:p>
          <a:p>
            <a:pPr marL="96838" lvl="1">
              <a:tabLst>
                <a:tab pos="1438275" algn="r"/>
                <a:tab pos="1528763" algn="l"/>
              </a:tabLst>
            </a:pPr>
            <a:r>
              <a:rPr lang="en-GB" dirty="0"/>
              <a:t>	</a:t>
            </a:r>
            <a:r>
              <a:rPr lang="en-GB" dirty="0" err="1"/>
              <a:t>V</a:t>
            </a:r>
            <a:r>
              <a:rPr lang="en-GB" baseline="-25000" dirty="0" err="1"/>
              <a:t>shut</a:t>
            </a:r>
            <a:r>
              <a:rPr lang="en-GB" baseline="-25000" dirty="0"/>
              <a:t>-down</a:t>
            </a:r>
            <a:r>
              <a:rPr lang="en-GB" dirty="0"/>
              <a:t>	= acceleration x duration</a:t>
            </a:r>
          </a:p>
          <a:p>
            <a:pPr lvl="1">
              <a:tabLst>
                <a:tab pos="1978025" algn="r"/>
                <a:tab pos="2159000" algn="l"/>
                <a:tab pos="2773363" algn="dec"/>
              </a:tabLst>
            </a:pPr>
            <a:r>
              <a:rPr lang="en-GB" dirty="0"/>
              <a:t>	</a:t>
            </a:r>
          </a:p>
          <a:p>
            <a:pPr lvl="1">
              <a:tabLst>
                <a:tab pos="1978025" algn="r"/>
                <a:tab pos="2159000" algn="l"/>
                <a:tab pos="2773363" algn="dec"/>
              </a:tabLst>
            </a:pPr>
            <a:r>
              <a:rPr lang="en-GB" dirty="0"/>
              <a:t>	113 x 0.7	=	79.13  m sec</a:t>
            </a:r>
            <a:r>
              <a:rPr lang="en-GB" baseline="30000" dirty="0"/>
              <a:t>1</a:t>
            </a:r>
          </a:p>
          <a:p>
            <a:pPr lvl="1">
              <a:tabLst>
                <a:tab pos="1978025" algn="r"/>
                <a:tab pos="2159000" algn="l"/>
                <a:tab pos="2773363" algn="dec"/>
              </a:tabLst>
            </a:pPr>
            <a:r>
              <a:rPr lang="en-GB" dirty="0"/>
              <a:t>	</a:t>
            </a:r>
            <a:r>
              <a:rPr lang="en-GB" b="1" dirty="0" err="1"/>
              <a:t>V</a:t>
            </a:r>
            <a:r>
              <a:rPr lang="en-GB" b="1" baseline="-25000" dirty="0" err="1"/>
              <a:t>shut</a:t>
            </a:r>
            <a:r>
              <a:rPr lang="en-GB" b="1" baseline="-25000" dirty="0"/>
              <a:t>-down</a:t>
            </a:r>
            <a:r>
              <a:rPr lang="en-GB" b="1" dirty="0"/>
              <a:t>	=	79.13 m sec</a:t>
            </a:r>
            <a:r>
              <a:rPr lang="en-GB" b="1" baseline="30000" dirty="0"/>
              <a:t>1</a:t>
            </a:r>
          </a:p>
        </p:txBody>
      </p:sp>
      <p:sp>
        <p:nvSpPr>
          <p:cNvPr id="4" name="Content Placeholder 2"/>
          <p:cNvSpPr txBox="1">
            <a:spLocks/>
          </p:cNvSpPr>
          <p:nvPr/>
        </p:nvSpPr>
        <p:spPr>
          <a:xfrm>
            <a:off x="6235908" y="1364105"/>
            <a:ext cx="5346492" cy="4392070"/>
          </a:xfrm>
          <a:prstGeom prst="rect">
            <a:avLst/>
          </a:prstGeom>
        </p:spPr>
        <p:txBody>
          <a:bodyPr vert="horz" lIns="91440" tIns="45720" rIns="91440" bIns="45720" rtlCol="0">
            <a:normAutofit/>
          </a:bodyPr>
          <a:lstStyle>
            <a:lvl1pPr marL="342900" indent="-342900">
              <a:spcBef>
                <a:spcPct val="20000"/>
              </a:spcBef>
              <a:buFont typeface="Arial"/>
              <a:buChar char="•"/>
              <a:defRPr sz="2800" b="0">
                <a:solidFill>
                  <a:srgbClr val="318AAC"/>
                </a:solidFill>
                <a:latin typeface="Cambria" panose="02040503050406030204" pitchFamily="18" charset="0"/>
                <a:cs typeface="Arial"/>
              </a:defRPr>
            </a:lvl1pPr>
            <a:lvl2pPr indent="0">
              <a:spcBef>
                <a:spcPct val="20000"/>
              </a:spcBef>
              <a:buFont typeface="Arial"/>
              <a:buNone/>
              <a:defRPr sz="2400" b="0">
                <a:latin typeface="Arial"/>
                <a:cs typeface="Arial"/>
              </a:defRPr>
            </a:lvl2pPr>
            <a:lvl3pPr marL="1143000" indent="-228600">
              <a:spcBef>
                <a:spcPct val="20000"/>
              </a:spcBef>
              <a:buFont typeface="Arial"/>
              <a:buChar char="•"/>
              <a:defRPr sz="2000">
                <a:latin typeface="Arial"/>
                <a:cs typeface="Arial"/>
              </a:defRPr>
            </a:lvl3pPr>
            <a:lvl4pPr marL="1600200" indent="-228600">
              <a:spcBef>
                <a:spcPct val="20000"/>
              </a:spcBef>
              <a:buFont typeface="Arial"/>
              <a:buChar char="–"/>
              <a:defRPr>
                <a:latin typeface="Arial"/>
                <a:cs typeface="Arial"/>
              </a:defRPr>
            </a:lvl4pPr>
            <a:lvl5pPr marL="2057400" indent="-228600">
              <a:spcBef>
                <a:spcPct val="20000"/>
              </a:spcBef>
              <a:buFont typeface="Arial"/>
              <a:buChar char="»"/>
              <a:defRPr>
                <a:latin typeface="Arial"/>
                <a:cs typeface="Arial"/>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96838" lvl="1">
              <a:tabLst>
                <a:tab pos="1438275" algn="r"/>
                <a:tab pos="1528763" algn="l"/>
              </a:tabLst>
            </a:pPr>
            <a:endParaRPr lang="en-GB" baseline="30000" dirty="0"/>
          </a:p>
        </p:txBody>
      </p:sp>
      <p:pic>
        <p:nvPicPr>
          <p:cNvPr id="5" name="Picture 4" descr="A picture containing shoji&#10;&#10;Description generated with high confidence"/>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344837" y="1364106"/>
            <a:ext cx="4237564" cy="3522688"/>
          </a:xfrm>
          <a:prstGeom prst="rect">
            <a:avLst/>
          </a:prstGeom>
        </p:spPr>
      </p:pic>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40946950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Height or altitude 1</a:t>
            </a:r>
          </a:p>
        </p:txBody>
      </p:sp>
      <p:sp>
        <p:nvSpPr>
          <p:cNvPr id="3" name="Content Placeholder 2"/>
          <p:cNvSpPr>
            <a:spLocks noGrp="1"/>
          </p:cNvSpPr>
          <p:nvPr>
            <p:ph idx="1"/>
          </p:nvPr>
        </p:nvSpPr>
        <p:spPr>
          <a:xfrm>
            <a:off x="609599" y="1364105"/>
            <a:ext cx="6031043" cy="4392070"/>
          </a:xfrm>
        </p:spPr>
        <p:txBody>
          <a:bodyPr/>
          <a:lstStyle/>
          <a:p>
            <a:r>
              <a:rPr lang="en-GB" dirty="0"/>
              <a:t>Height uses a local reference</a:t>
            </a:r>
            <a:br>
              <a:rPr lang="en-GB" dirty="0"/>
            </a:br>
            <a:r>
              <a:rPr lang="en-GB" dirty="0"/>
              <a:t>Above Ground Level (AGL)</a:t>
            </a:r>
          </a:p>
          <a:p>
            <a:r>
              <a:rPr lang="en-GB" dirty="0"/>
              <a:t>Height varies from place to place</a:t>
            </a:r>
          </a:p>
          <a:p>
            <a:r>
              <a:rPr lang="en-GB" dirty="0"/>
              <a:t>Altitude uses a universal datum</a:t>
            </a:r>
            <a:br>
              <a:rPr lang="en-GB" dirty="0"/>
            </a:br>
            <a:r>
              <a:rPr lang="en-GB" dirty="0"/>
              <a:t>Mean Sea Level (MSL)</a:t>
            </a:r>
          </a:p>
          <a:p>
            <a:r>
              <a:rPr lang="en-GB" dirty="0"/>
              <a:t>Altitude is the same everywhere</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34346" y="1114425"/>
            <a:ext cx="5348054" cy="2887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6480877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Height or altitude 2</a:t>
            </a:r>
          </a:p>
        </p:txBody>
      </p:sp>
      <p:sp>
        <p:nvSpPr>
          <p:cNvPr id="3" name="Content Placeholder 2"/>
          <p:cNvSpPr>
            <a:spLocks noGrp="1"/>
          </p:cNvSpPr>
          <p:nvPr>
            <p:ph idx="1"/>
          </p:nvPr>
        </p:nvSpPr>
        <p:spPr/>
        <p:txBody>
          <a:bodyPr/>
          <a:lstStyle/>
          <a:p>
            <a:r>
              <a:rPr lang="en-GB" dirty="0"/>
              <a:t>Spot heights on OS maps</a:t>
            </a:r>
          </a:p>
          <a:p>
            <a:pPr marL="355600" indent="0">
              <a:buNone/>
            </a:pPr>
            <a:r>
              <a:rPr lang="en-GB" sz="2000" u="sng" dirty="0">
                <a:solidFill>
                  <a:schemeClr val="tx1"/>
                </a:solidFill>
                <a:latin typeface="Arial" panose="020B0604020202020204" pitchFamily="34" charset="0"/>
                <a:cs typeface="Arial" panose="020B0604020202020204" pitchFamily="34" charset="0"/>
                <a:hlinkClick r:id="rId3"/>
              </a:rPr>
              <a:t>https://www.ordnancesurvey.co.uk/</a:t>
            </a:r>
            <a:r>
              <a:rPr lang="en-GB" sz="2000" dirty="0">
                <a:solidFill>
                  <a:schemeClr val="tx1"/>
                </a:solidFill>
                <a:latin typeface="Arial" panose="020B0604020202020204" pitchFamily="34" charset="0"/>
                <a:cs typeface="Arial" panose="020B0604020202020204" pitchFamily="34" charset="0"/>
              </a:rPr>
              <a:t> </a:t>
            </a:r>
          </a:p>
          <a:p>
            <a:r>
              <a:rPr lang="en-GB" dirty="0"/>
              <a:t>What is the </a:t>
            </a:r>
            <a:r>
              <a:rPr lang="en-GB" b="1" dirty="0"/>
              <a:t>altitude</a:t>
            </a:r>
            <a:r>
              <a:rPr lang="en-GB" dirty="0"/>
              <a:t> and </a:t>
            </a:r>
            <a:r>
              <a:rPr lang="en-GB" b="1" dirty="0"/>
              <a:t>height</a:t>
            </a:r>
            <a:r>
              <a:rPr lang="en-GB" dirty="0"/>
              <a:t> of your school?</a:t>
            </a:r>
          </a:p>
          <a:p>
            <a:endParaRPr lang="en-GB" dirty="0"/>
          </a:p>
          <a:p>
            <a:r>
              <a:rPr lang="en-GB" b="1" dirty="0"/>
              <a:t>Trig points </a:t>
            </a:r>
            <a:r>
              <a:rPr lang="en-GB" dirty="0"/>
              <a:t>were</a:t>
            </a:r>
            <a:r>
              <a:rPr lang="en-GB" b="1" dirty="0"/>
              <a:t> </a:t>
            </a:r>
            <a:r>
              <a:rPr lang="en-GB" dirty="0"/>
              <a:t>used for surveying</a:t>
            </a:r>
          </a:p>
          <a:p>
            <a:r>
              <a:rPr lang="en-GB" dirty="0"/>
              <a:t>What does the term </a:t>
            </a:r>
            <a:r>
              <a:rPr lang="en-GB" b="1" dirty="0"/>
              <a:t>trig</a:t>
            </a:r>
            <a:r>
              <a:rPr lang="en-GB" dirty="0"/>
              <a:t> stand for?</a:t>
            </a:r>
          </a:p>
        </p:txBody>
      </p:sp>
      <p:pic>
        <p:nvPicPr>
          <p:cNvPr id="1741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768656" y="3378608"/>
            <a:ext cx="3813743" cy="22567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5" name="Picture 4">
            <a:extLst>
              <a:ext uri="{FF2B5EF4-FFF2-40B4-BE49-F238E27FC236}">
                <a16:creationId xmlns:a16="http://schemas.microsoft.com/office/drawing/2014/main" id="{2F90AB6B-D2CC-4327-8DEC-A4F633673B7E}"/>
              </a:ext>
            </a:extLst>
          </p:cNvPr>
          <p:cNvPicPr>
            <a:picLocks noChangeAspect="1"/>
          </p:cNvPicPr>
          <p:nvPr/>
        </p:nvPicPr>
        <p:blipFill>
          <a:blip r:embed="rId5"/>
          <a:stretch>
            <a:fillRect/>
          </a:stretch>
        </p:blipFill>
        <p:spPr>
          <a:xfrm>
            <a:off x="7324721" y="747950"/>
            <a:ext cx="3813743" cy="2540831"/>
          </a:xfrm>
          <a:prstGeom prst="rect">
            <a:avLst/>
          </a:prstGeom>
        </p:spPr>
      </p:pic>
    </p:spTree>
    <p:extLst>
      <p:ext uri="{BB962C8B-B14F-4D97-AF65-F5344CB8AC3E}">
        <p14:creationId xmlns:p14="http://schemas.microsoft.com/office/powerpoint/2010/main" val="28208050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Maximum height – Apogee</a:t>
            </a:r>
          </a:p>
        </p:txBody>
      </p:sp>
      <p:sp>
        <p:nvSpPr>
          <p:cNvPr id="3" name="Content Placeholder 2"/>
          <p:cNvSpPr>
            <a:spLocks noGrp="1"/>
          </p:cNvSpPr>
          <p:nvPr>
            <p:ph idx="1"/>
          </p:nvPr>
        </p:nvSpPr>
        <p:spPr/>
        <p:txBody>
          <a:bodyPr/>
          <a:lstStyle/>
          <a:p>
            <a:r>
              <a:rPr lang="en-GB" dirty="0"/>
              <a:t>Fuel runs out</a:t>
            </a:r>
          </a:p>
          <a:p>
            <a:r>
              <a:rPr lang="en-GB" dirty="0"/>
              <a:t>Gravity slows the rocket</a:t>
            </a:r>
          </a:p>
          <a:p>
            <a:r>
              <a:rPr lang="en-GB" dirty="0"/>
              <a:t>Velocity zero = Apogee</a:t>
            </a:r>
          </a:p>
          <a:p>
            <a:r>
              <a:rPr lang="en-GB" dirty="0"/>
              <a:t>Rocket falls back to Earth</a:t>
            </a:r>
          </a:p>
          <a:p>
            <a:r>
              <a:rPr lang="en-GB" dirty="0"/>
              <a:t>Knowing altitudes and time</a:t>
            </a:r>
          </a:p>
          <a:p>
            <a:r>
              <a:rPr lang="en-GB" dirty="0"/>
              <a:t>Calculate average velocity  to find heights</a:t>
            </a:r>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96050" y="1279425"/>
            <a:ext cx="5086350" cy="447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0711802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Apogee - Calculations</a:t>
            </a:r>
          </a:p>
        </p:txBody>
      </p:sp>
      <p:sp>
        <p:nvSpPr>
          <p:cNvPr id="3" name="Content Placeholder 2"/>
          <p:cNvSpPr>
            <a:spLocks noGrp="1"/>
          </p:cNvSpPr>
          <p:nvPr>
            <p:ph idx="1"/>
          </p:nvPr>
        </p:nvSpPr>
        <p:spPr>
          <a:xfrm>
            <a:off x="609600" y="1364105"/>
            <a:ext cx="5266544" cy="4392070"/>
          </a:xfrm>
        </p:spPr>
        <p:txBody>
          <a:bodyPr>
            <a:normAutofit/>
          </a:bodyPr>
          <a:lstStyle/>
          <a:p>
            <a:pPr marL="0" indent="0">
              <a:buNone/>
            </a:pPr>
            <a:r>
              <a:rPr lang="en-GB" sz="2400" b="1" dirty="0"/>
              <a:t>Average velocity</a:t>
            </a:r>
          </a:p>
          <a:p>
            <a:pPr marL="0" indent="0">
              <a:buNone/>
            </a:pPr>
            <a:r>
              <a:rPr lang="en-GB" sz="2400" u="sng" dirty="0"/>
              <a:t>start velocity + end velocity</a:t>
            </a:r>
            <a:r>
              <a:rPr lang="en-GB" sz="2400" dirty="0"/>
              <a:t> </a:t>
            </a:r>
            <a:br>
              <a:rPr lang="en-GB" sz="2400" dirty="0"/>
            </a:br>
            <a:r>
              <a:rPr lang="en-GB" sz="2400" dirty="0"/>
              <a:t>				2</a:t>
            </a:r>
          </a:p>
          <a:p>
            <a:pPr marL="0" indent="0">
              <a:buNone/>
            </a:pPr>
            <a:endParaRPr lang="en-GB" sz="2400" b="1" dirty="0"/>
          </a:p>
          <a:p>
            <a:pPr marL="0" indent="0">
              <a:buNone/>
            </a:pPr>
            <a:r>
              <a:rPr lang="en-GB" sz="2400" b="1" dirty="0"/>
              <a:t>Coasting distance</a:t>
            </a:r>
          </a:p>
          <a:p>
            <a:pPr marL="0" indent="0">
              <a:buNone/>
            </a:pPr>
            <a:r>
              <a:rPr lang="en-GB" sz="2400" dirty="0"/>
              <a:t>Average velocity x time</a:t>
            </a:r>
          </a:p>
          <a:p>
            <a:pPr marL="0" indent="0">
              <a:buNone/>
            </a:pPr>
            <a:endParaRPr lang="en-GB" sz="2400" b="1" dirty="0"/>
          </a:p>
          <a:p>
            <a:pPr marL="0" indent="0">
              <a:buNone/>
            </a:pPr>
            <a:endParaRPr lang="en-GB" sz="2400" b="1" dirty="0"/>
          </a:p>
          <a:p>
            <a:pPr marL="0" indent="0">
              <a:buNone/>
            </a:pPr>
            <a:r>
              <a:rPr lang="en-GB" sz="2400" b="1" dirty="0"/>
              <a:t>Maximum height</a:t>
            </a:r>
            <a:r>
              <a:rPr lang="en-GB" sz="2400" dirty="0"/>
              <a:t> (Apogee)</a:t>
            </a:r>
          </a:p>
          <a:p>
            <a:pPr marL="0" indent="0">
              <a:buNone/>
            </a:pPr>
            <a:r>
              <a:rPr lang="en-GB" sz="2400" dirty="0"/>
              <a:t>height at burnout + coasting distance</a:t>
            </a:r>
          </a:p>
        </p:txBody>
      </p:sp>
      <p:sp>
        <p:nvSpPr>
          <p:cNvPr id="4" name="Content Placeholder 2"/>
          <p:cNvSpPr txBox="1">
            <a:spLocks/>
          </p:cNvSpPr>
          <p:nvPr/>
        </p:nvSpPr>
        <p:spPr>
          <a:xfrm>
            <a:off x="6315856" y="1364105"/>
            <a:ext cx="5266544" cy="439207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2800" b="0" kern="1200">
                <a:solidFill>
                  <a:srgbClr val="318AAC"/>
                </a:solidFill>
                <a:latin typeface="Cambria" panose="02040503050406030204" pitchFamily="18" charset="0"/>
                <a:ea typeface="+mn-ea"/>
                <a:cs typeface="Arial"/>
              </a:defRPr>
            </a:lvl1pPr>
            <a:lvl2pPr marL="457200" indent="0" algn="l" defTabSz="457200" rtl="0" eaLnBrk="1" latinLnBrk="0" hangingPunct="1">
              <a:spcBef>
                <a:spcPct val="20000"/>
              </a:spcBef>
              <a:buFont typeface="Arial"/>
              <a:buNone/>
              <a:defRPr sz="2400" b="0" kern="1200">
                <a:solidFill>
                  <a:schemeClr val="tx1"/>
                </a:solidFill>
                <a:latin typeface="Arial"/>
                <a:ea typeface="+mn-ea"/>
                <a:cs typeface="Arial"/>
              </a:defRPr>
            </a:lvl2pPr>
            <a:lvl3pPr marL="1143000" indent="-228600" algn="l" defTabSz="457200" rtl="0" eaLnBrk="1" latinLnBrk="0" hangingPunct="1">
              <a:spcBef>
                <a:spcPct val="20000"/>
              </a:spcBef>
              <a:buFont typeface="Arial"/>
              <a:buChar char="•"/>
              <a:defRPr sz="2000" kern="1200">
                <a:solidFill>
                  <a:schemeClr val="tx1"/>
                </a:solidFill>
                <a:latin typeface="Arial"/>
                <a:ea typeface="+mn-ea"/>
                <a:cs typeface="Arial"/>
              </a:defRPr>
            </a:lvl3pPr>
            <a:lvl4pPr marL="1600200" indent="-228600" algn="l" defTabSz="457200" rtl="0" eaLnBrk="1" latinLnBrk="0" hangingPunct="1">
              <a:spcBef>
                <a:spcPct val="20000"/>
              </a:spcBef>
              <a:buFont typeface="Arial"/>
              <a:buChar char="–"/>
              <a:defRPr sz="1800" kern="1200">
                <a:solidFill>
                  <a:schemeClr val="tx1"/>
                </a:solidFill>
                <a:latin typeface="Arial"/>
                <a:ea typeface="+mn-ea"/>
                <a:cs typeface="Arial"/>
              </a:defRPr>
            </a:lvl4pPr>
            <a:lvl5pPr marL="2057400" indent="-228600" algn="l" defTabSz="457200" rtl="0" eaLnBrk="1" latinLnBrk="0" hangingPunct="1">
              <a:spcBef>
                <a:spcPct val="20000"/>
              </a:spcBef>
              <a:buFont typeface="Arial"/>
              <a:buChar char="»"/>
              <a:defRPr sz="18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2400" dirty="0" err="1"/>
              <a:t>V</a:t>
            </a:r>
            <a:r>
              <a:rPr lang="en-GB" sz="2400" baseline="-25000" dirty="0" err="1"/>
              <a:t>average</a:t>
            </a:r>
            <a:r>
              <a:rPr lang="en-GB" sz="2400" dirty="0"/>
              <a:t> = </a:t>
            </a:r>
            <a:r>
              <a:rPr lang="en-GB" sz="2400" u="sng" dirty="0"/>
              <a:t>79.13 + 0</a:t>
            </a:r>
            <a:br>
              <a:rPr lang="en-GB" sz="2400" u="sng" dirty="0"/>
            </a:br>
            <a:r>
              <a:rPr lang="en-GB" sz="2400" dirty="0"/>
              <a:t> 				2</a:t>
            </a:r>
          </a:p>
          <a:p>
            <a:pPr marL="0" indent="0">
              <a:buNone/>
            </a:pPr>
            <a:r>
              <a:rPr lang="en-GB" sz="2400" b="1" dirty="0"/>
              <a:t>Average velocity = 39. 57 m/s</a:t>
            </a:r>
            <a:endParaRPr lang="en-GB" sz="2400" dirty="0"/>
          </a:p>
          <a:p>
            <a:pPr marL="0" indent="0">
              <a:buNone/>
            </a:pPr>
            <a:endParaRPr lang="en-GB" sz="2400" dirty="0"/>
          </a:p>
          <a:p>
            <a:pPr marL="0" indent="0">
              <a:buNone/>
            </a:pPr>
            <a:r>
              <a:rPr lang="en-GB" sz="2400" dirty="0"/>
              <a:t>39.57 x 2.1</a:t>
            </a:r>
            <a:br>
              <a:rPr lang="en-GB" sz="2400" b="1" dirty="0"/>
            </a:br>
            <a:r>
              <a:rPr lang="en-GB" sz="2400" b="1" dirty="0"/>
              <a:t>Coasting distance = 83.1 metres</a:t>
            </a:r>
          </a:p>
          <a:p>
            <a:pPr marL="0" indent="0">
              <a:buNone/>
            </a:pPr>
            <a:endParaRPr lang="en-GB" sz="2400" b="1" dirty="0"/>
          </a:p>
          <a:p>
            <a:pPr marL="0" indent="0">
              <a:buNone/>
            </a:pPr>
            <a:endParaRPr lang="en-GB" sz="2400" b="1" dirty="0"/>
          </a:p>
          <a:p>
            <a:pPr marL="0" indent="0">
              <a:buNone/>
            </a:pPr>
            <a:r>
              <a:rPr lang="en-GB" sz="2400" dirty="0"/>
              <a:t>27.7 + 83.1 = 110.8 m </a:t>
            </a:r>
            <a:br>
              <a:rPr lang="en-GB" sz="2400" dirty="0"/>
            </a:br>
            <a:r>
              <a:rPr lang="en-GB" sz="2400" b="1" dirty="0"/>
              <a:t>Apogee =	110.8 metres</a:t>
            </a:r>
            <a:endParaRPr lang="en-GB" sz="2400" dirty="0"/>
          </a:p>
          <a:p>
            <a:pPr marL="0" indent="0">
              <a:buNone/>
            </a:pPr>
            <a:endParaRPr lang="en-GB" sz="2400" dirty="0"/>
          </a:p>
        </p:txBody>
      </p:sp>
      <p:sp>
        <p:nvSpPr>
          <p:cNvPr id="5" name="Rectangle 4"/>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b="1" dirty="0">
                <a:solidFill>
                  <a:srgbClr val="0070C0"/>
                </a:solidFill>
              </a:rPr>
              <a:t>M</a:t>
            </a:r>
          </a:p>
        </p:txBody>
      </p:sp>
    </p:spTree>
    <p:extLst>
      <p:ext uri="{BB962C8B-B14F-4D97-AF65-F5344CB8AC3E}">
        <p14:creationId xmlns:p14="http://schemas.microsoft.com/office/powerpoint/2010/main" val="6367208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email">
            <a:extLst>
              <a:ext uri="{28A0092B-C50C-407E-A947-70E740481C1C}">
                <a14:useLocalDpi xmlns:a14="http://schemas.microsoft.com/office/drawing/2010/main"/>
              </a:ext>
            </a:extLst>
          </a:blip>
          <a:stretch>
            <a:fillRect/>
          </a:stretch>
        </p:blipFill>
        <p:spPr>
          <a:xfrm rot="19772252">
            <a:off x="5875224" y="2008726"/>
            <a:ext cx="6103831" cy="2502007"/>
          </a:xfrm>
          <a:prstGeom prst="rect">
            <a:avLst/>
          </a:prstGeom>
        </p:spPr>
      </p:pic>
      <p:sp>
        <p:nvSpPr>
          <p:cNvPr id="2" name="Title 1"/>
          <p:cNvSpPr>
            <a:spLocks noGrp="1"/>
          </p:cNvSpPr>
          <p:nvPr>
            <p:ph type="title"/>
          </p:nvPr>
        </p:nvSpPr>
        <p:spPr/>
        <p:txBody>
          <a:bodyPr>
            <a:normAutofit fontScale="90000"/>
          </a:bodyPr>
          <a:lstStyle/>
          <a:p>
            <a:r>
              <a:rPr lang="en-GB" dirty="0"/>
              <a:t>Rocket structures</a:t>
            </a:r>
          </a:p>
        </p:txBody>
      </p:sp>
      <p:sp>
        <p:nvSpPr>
          <p:cNvPr id="3" name="Content Placeholder 2"/>
          <p:cNvSpPr>
            <a:spLocks noGrp="1"/>
          </p:cNvSpPr>
          <p:nvPr>
            <p:ph idx="1"/>
          </p:nvPr>
        </p:nvSpPr>
        <p:spPr/>
        <p:txBody>
          <a:bodyPr/>
          <a:lstStyle/>
          <a:p>
            <a:r>
              <a:rPr lang="en-GB" dirty="0"/>
              <a:t>Light and strong shape needed</a:t>
            </a:r>
          </a:p>
          <a:p>
            <a:r>
              <a:rPr lang="en-GB" dirty="0"/>
              <a:t>Monocoque or shell</a:t>
            </a:r>
          </a:p>
          <a:p>
            <a:pPr lvl="1"/>
            <a:r>
              <a:rPr lang="en-GB" dirty="0"/>
              <a:t>Smooth aerodynamic shape and </a:t>
            </a:r>
          </a:p>
          <a:p>
            <a:pPr lvl="1"/>
            <a:r>
              <a:rPr lang="en-GB" dirty="0"/>
              <a:t>Mounting points for components</a:t>
            </a:r>
          </a:p>
          <a:p>
            <a:r>
              <a:rPr lang="en-GB" dirty="0"/>
              <a:t>Motor mount and nose</a:t>
            </a:r>
          </a:p>
          <a:p>
            <a:pPr lvl="1"/>
            <a:r>
              <a:rPr lang="en-GB" dirty="0"/>
              <a:t>Closes the ends and stiffens the tube</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0859258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Materials</a:t>
            </a:r>
          </a:p>
        </p:txBody>
      </p:sp>
      <p:sp>
        <p:nvSpPr>
          <p:cNvPr id="3" name="Content Placeholder 2"/>
          <p:cNvSpPr>
            <a:spLocks noGrp="1"/>
          </p:cNvSpPr>
          <p:nvPr>
            <p:ph idx="1"/>
          </p:nvPr>
        </p:nvSpPr>
        <p:spPr>
          <a:xfrm>
            <a:off x="609600" y="1364105"/>
            <a:ext cx="7575030" cy="4392070"/>
          </a:xfrm>
        </p:spPr>
        <p:txBody>
          <a:bodyPr>
            <a:normAutofit lnSpcReduction="10000"/>
          </a:bodyPr>
          <a:lstStyle/>
          <a:p>
            <a:r>
              <a:rPr lang="en-GB" dirty="0"/>
              <a:t>Strong, light, low cost, safe to work</a:t>
            </a:r>
          </a:p>
          <a:p>
            <a:endParaRPr lang="en-GB" b="1" dirty="0"/>
          </a:p>
          <a:p>
            <a:r>
              <a:rPr lang="en-GB" b="1" dirty="0"/>
              <a:t>Fuselage</a:t>
            </a:r>
            <a:r>
              <a:rPr lang="en-GB" dirty="0"/>
              <a:t> – cardboard</a:t>
            </a:r>
          </a:p>
          <a:p>
            <a:endParaRPr lang="en-GB" b="1" dirty="0"/>
          </a:p>
          <a:p>
            <a:endParaRPr lang="en-GB" b="1" dirty="0"/>
          </a:p>
          <a:p>
            <a:r>
              <a:rPr lang="en-GB" b="1" dirty="0"/>
              <a:t>Fins</a:t>
            </a:r>
            <a:r>
              <a:rPr lang="en-GB" dirty="0"/>
              <a:t> – balsa wood, plywood, aluminium</a:t>
            </a:r>
          </a:p>
          <a:p>
            <a:endParaRPr lang="en-GB" b="1" dirty="0"/>
          </a:p>
          <a:p>
            <a:endParaRPr lang="en-GB" b="1" dirty="0"/>
          </a:p>
          <a:p>
            <a:r>
              <a:rPr lang="en-GB" b="1" dirty="0"/>
              <a:t>Nose</a:t>
            </a:r>
            <a:r>
              <a:rPr lang="en-GB" dirty="0"/>
              <a:t> – balsa wood, polymer</a:t>
            </a:r>
          </a:p>
          <a:p>
            <a:endParaRPr lang="en-GB" dirty="0"/>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8909834" y="1369234"/>
            <a:ext cx="2167897" cy="1583824"/>
          </a:xfrm>
          <a:prstGeom prst="rect">
            <a:avLst/>
          </a:prstGeom>
        </p:spPr>
      </p:pic>
      <p:pic>
        <p:nvPicPr>
          <p:cNvPr id="5" name="Picture 4"/>
          <p:cNvPicPr/>
          <p:nvPr/>
        </p:nvPicPr>
        <p:blipFill rotWithShape="1">
          <a:blip r:embed="rId4" cstate="email">
            <a:extLst>
              <a:ext uri="{28A0092B-C50C-407E-A947-70E740481C1C}">
                <a14:useLocalDpi xmlns:a14="http://schemas.microsoft.com/office/drawing/2010/main"/>
              </a:ext>
            </a:extLst>
          </a:blip>
          <a:srcRect t="-30527" b="1"/>
          <a:stretch/>
        </p:blipFill>
        <p:spPr bwMode="auto">
          <a:xfrm>
            <a:off x="8824112" y="3079018"/>
            <a:ext cx="2339340" cy="939800"/>
          </a:xfrm>
          <a:prstGeom prst="rect">
            <a:avLst/>
          </a:prstGeom>
          <a:ln>
            <a:noFill/>
          </a:ln>
          <a:extLst>
            <a:ext uri="{53640926-AAD7-44D8-BBD7-CCE9431645EC}">
              <a14:shadowObscured xmlns:a14="http://schemas.microsoft.com/office/drawing/2010/main"/>
            </a:ext>
          </a:extLst>
        </p:spPr>
      </p:pic>
      <p:pic>
        <p:nvPicPr>
          <p:cNvPr id="6" name="Picture 5"/>
          <p:cNvPicPr/>
          <p:nvPr/>
        </p:nvPicPr>
        <p:blipFill>
          <a:blip r:embed="rId5" cstate="email">
            <a:extLst>
              <a:ext uri="{28A0092B-C50C-407E-A947-70E740481C1C}">
                <a14:useLocalDpi xmlns:a14="http://schemas.microsoft.com/office/drawing/2010/main"/>
              </a:ext>
            </a:extLst>
          </a:blip>
          <a:stretch>
            <a:fillRect/>
          </a:stretch>
        </p:blipFill>
        <p:spPr>
          <a:xfrm>
            <a:off x="8944131" y="4166235"/>
            <a:ext cx="2133600" cy="1474470"/>
          </a:xfrm>
          <a:prstGeom prst="rect">
            <a:avLst/>
          </a:prstGeom>
        </p:spPr>
      </p:pic>
      <p:sp>
        <p:nvSpPr>
          <p:cNvPr id="7" name="Rectangle 6"/>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249706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Newton’s first law</a:t>
            </a:r>
          </a:p>
        </p:txBody>
      </p:sp>
      <p:sp>
        <p:nvSpPr>
          <p:cNvPr id="3" name="Content Placeholder 2"/>
          <p:cNvSpPr>
            <a:spLocks noGrp="1"/>
          </p:cNvSpPr>
          <p:nvPr>
            <p:ph idx="1"/>
          </p:nvPr>
        </p:nvSpPr>
        <p:spPr>
          <a:xfrm>
            <a:off x="609600" y="1364105"/>
            <a:ext cx="6146042" cy="4392070"/>
          </a:xfrm>
        </p:spPr>
        <p:txBody>
          <a:bodyPr>
            <a:normAutofit/>
          </a:bodyPr>
          <a:lstStyle/>
          <a:p>
            <a:pPr marL="0" indent="0">
              <a:buNone/>
            </a:pPr>
            <a:r>
              <a:rPr lang="en-GB" b="1" i="1" dirty="0"/>
              <a:t>Objects at rest will stay at rest and objects in motion will stay in motion in a straight line unless acted upon by an unbalanced force</a:t>
            </a:r>
            <a:endParaRPr lang="en-GB" b="1" dirty="0"/>
          </a:p>
          <a:p>
            <a:r>
              <a:rPr lang="en-GB" dirty="0"/>
              <a:t>Gravity acts on mass with the force acting downwards</a:t>
            </a:r>
          </a:p>
          <a:p>
            <a:r>
              <a:rPr lang="en-GB" dirty="0"/>
              <a:t>Launch pad provides the same upward reaction force</a:t>
            </a:r>
          </a:p>
          <a:p>
            <a:r>
              <a:rPr lang="en-GB" dirty="0"/>
              <a:t>Forces are balanced</a:t>
            </a:r>
          </a:p>
          <a:p>
            <a:endParaRPr lang="en-GB"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169639" y="1600201"/>
            <a:ext cx="3412761" cy="3922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57626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TimB\AppData\Local\Temp\SNAGHTML2f431868.PNG"/>
          <p:cNvPicPr/>
          <p:nvPr/>
        </p:nvPicPr>
        <p:blipFill>
          <a:blip r:embed="rId3">
            <a:extLst>
              <a:ext uri="{28A0092B-C50C-407E-A947-70E740481C1C}">
                <a14:useLocalDpi xmlns:a14="http://schemas.microsoft.com/office/drawing/2010/main"/>
              </a:ext>
            </a:extLst>
          </a:blip>
          <a:srcRect/>
          <a:stretch>
            <a:fillRect/>
          </a:stretch>
        </p:blipFill>
        <p:spPr bwMode="auto">
          <a:xfrm>
            <a:off x="6632286" y="1603948"/>
            <a:ext cx="4950113" cy="3807502"/>
          </a:xfrm>
          <a:prstGeom prst="rect">
            <a:avLst/>
          </a:prstGeom>
          <a:noFill/>
          <a:ln>
            <a:noFill/>
          </a:ln>
        </p:spPr>
      </p:pic>
      <p:sp>
        <p:nvSpPr>
          <p:cNvPr id="2" name="Title 1"/>
          <p:cNvSpPr>
            <a:spLocks noGrp="1"/>
          </p:cNvSpPr>
          <p:nvPr>
            <p:ph type="title"/>
          </p:nvPr>
        </p:nvSpPr>
        <p:spPr/>
        <p:txBody>
          <a:bodyPr>
            <a:normAutofit fontScale="90000"/>
          </a:bodyPr>
          <a:lstStyle/>
          <a:p>
            <a:r>
              <a:rPr lang="en-GB" dirty="0"/>
              <a:t>Aerodynamics – Frontal area</a:t>
            </a:r>
          </a:p>
        </p:txBody>
      </p:sp>
      <p:sp>
        <p:nvSpPr>
          <p:cNvPr id="3" name="Content Placeholder 2"/>
          <p:cNvSpPr>
            <a:spLocks noGrp="1"/>
          </p:cNvSpPr>
          <p:nvPr>
            <p:ph idx="1"/>
          </p:nvPr>
        </p:nvSpPr>
        <p:spPr/>
        <p:txBody>
          <a:bodyPr/>
          <a:lstStyle/>
          <a:p>
            <a:r>
              <a:rPr lang="en-GB" dirty="0"/>
              <a:t>Air resistance</a:t>
            </a:r>
          </a:p>
          <a:p>
            <a:pPr lvl="1"/>
            <a:r>
              <a:rPr lang="en-GB" dirty="0"/>
              <a:t>We notice air most when the wind is blowing</a:t>
            </a:r>
          </a:p>
          <a:p>
            <a:pPr lvl="1"/>
            <a:r>
              <a:rPr lang="en-GB" dirty="0"/>
              <a:t>Hold a board – flat to a breeze</a:t>
            </a:r>
          </a:p>
          <a:p>
            <a:pPr lvl="1"/>
            <a:r>
              <a:rPr lang="en-GB" dirty="0"/>
              <a:t>Hold a board edge to a breeze</a:t>
            </a:r>
          </a:p>
          <a:p>
            <a:r>
              <a:rPr lang="en-GB" dirty="0"/>
              <a:t>Frontal area</a:t>
            </a:r>
          </a:p>
          <a:p>
            <a:pPr lvl="1"/>
            <a:r>
              <a:rPr lang="en-GB" dirty="0"/>
              <a:t>The hole an object makes in the air</a:t>
            </a:r>
          </a:p>
          <a:p>
            <a:pPr lvl="1"/>
            <a:r>
              <a:rPr lang="en-GB" dirty="0"/>
              <a:t>Measure the CAD model</a:t>
            </a:r>
          </a:p>
        </p:txBody>
      </p:sp>
      <p:sp>
        <p:nvSpPr>
          <p:cNvPr id="4" name="Rectangle 3"/>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6576666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Aerodynamics – Drag</a:t>
            </a:r>
          </a:p>
        </p:txBody>
      </p:sp>
      <p:sp>
        <p:nvSpPr>
          <p:cNvPr id="3" name="Content Placeholder 2"/>
          <p:cNvSpPr>
            <a:spLocks noGrp="1"/>
          </p:cNvSpPr>
          <p:nvPr>
            <p:ph idx="1"/>
          </p:nvPr>
        </p:nvSpPr>
        <p:spPr>
          <a:xfrm>
            <a:off x="609599" y="1364105"/>
            <a:ext cx="5911121" cy="3795360"/>
          </a:xfrm>
        </p:spPr>
        <p:txBody>
          <a:bodyPr/>
          <a:lstStyle/>
          <a:p>
            <a:r>
              <a:rPr lang="en-GB" dirty="0"/>
              <a:t>Air resists movement</a:t>
            </a:r>
          </a:p>
          <a:p>
            <a:r>
              <a:rPr lang="en-GB" dirty="0"/>
              <a:t>Objects moving through air</a:t>
            </a:r>
          </a:p>
          <a:p>
            <a:r>
              <a:rPr lang="en-GB" dirty="0"/>
              <a:t>Coefficient of drag (0-1 C</a:t>
            </a:r>
            <a:r>
              <a:rPr lang="en-GB" baseline="-25000" dirty="0"/>
              <a:t>d</a:t>
            </a:r>
            <a:r>
              <a:rPr lang="en-GB" dirty="0"/>
              <a:t>)</a:t>
            </a:r>
          </a:p>
          <a:p>
            <a:pPr lvl="1"/>
            <a:r>
              <a:rPr lang="en-GB" dirty="0"/>
              <a:t>Skin friction</a:t>
            </a:r>
          </a:p>
          <a:p>
            <a:pPr lvl="1"/>
            <a:r>
              <a:rPr lang="en-GB" dirty="0"/>
              <a:t>Form drag</a:t>
            </a:r>
          </a:p>
          <a:p>
            <a:r>
              <a:rPr lang="en-GB" dirty="0"/>
              <a:t>Experiment with CAD shapes</a:t>
            </a:r>
          </a:p>
        </p:txBody>
      </p:sp>
      <p:sp>
        <p:nvSpPr>
          <p:cNvPr id="6" name="Rectangle 5"/>
          <p:cNvSpPr/>
          <p:nvPr/>
        </p:nvSpPr>
        <p:spPr>
          <a:xfrm>
            <a:off x="5576341" y="2679324"/>
            <a:ext cx="2803160" cy="338554"/>
          </a:xfrm>
          <a:prstGeom prst="rect">
            <a:avLst/>
          </a:prstGeom>
        </p:spPr>
        <p:txBody>
          <a:bodyPr wrap="square">
            <a:spAutoFit/>
          </a:bodyPr>
          <a:lstStyle/>
          <a:p>
            <a:pPr algn="r"/>
            <a:r>
              <a:rPr lang="en-GB" sz="1600" i="1" dirty="0">
                <a:latin typeface="Arial" panose="020B0604020202020204" pitchFamily="34" charset="0"/>
                <a:cs typeface="Arial" panose="020B0604020202020204" pitchFamily="34" charset="0"/>
              </a:rPr>
              <a:t>Hummer </a:t>
            </a:r>
            <a:r>
              <a:rPr lang="en-GB" sz="1600" dirty="0"/>
              <a:t>C</a:t>
            </a:r>
            <a:r>
              <a:rPr lang="en-GB" sz="1600" baseline="-25000" dirty="0"/>
              <a:t>d</a:t>
            </a:r>
            <a:r>
              <a:rPr lang="en-GB" sz="1600" i="1" dirty="0">
                <a:latin typeface="Arial" panose="020B0604020202020204" pitchFamily="34" charset="0"/>
                <a:cs typeface="Arial" panose="020B0604020202020204" pitchFamily="34" charset="0"/>
              </a:rPr>
              <a:t> = 0.57</a:t>
            </a:r>
          </a:p>
        </p:txBody>
      </p:sp>
      <p:sp>
        <p:nvSpPr>
          <p:cNvPr id="7" name="Rectangle 6"/>
          <p:cNvSpPr/>
          <p:nvPr/>
        </p:nvSpPr>
        <p:spPr>
          <a:xfrm>
            <a:off x="5576341" y="5159465"/>
            <a:ext cx="2803160" cy="584775"/>
          </a:xfrm>
          <a:prstGeom prst="rect">
            <a:avLst/>
          </a:prstGeom>
        </p:spPr>
        <p:txBody>
          <a:bodyPr wrap="square">
            <a:spAutoFit/>
          </a:bodyPr>
          <a:lstStyle/>
          <a:p>
            <a:pPr algn="r"/>
            <a:r>
              <a:rPr lang="en-GB" sz="1600" i="1" dirty="0">
                <a:latin typeface="Arial" panose="020B0604020202020204" pitchFamily="34" charset="0"/>
                <a:cs typeface="Arial" panose="020B0604020202020204" pitchFamily="34" charset="0"/>
              </a:rPr>
              <a:t>VW XL1 </a:t>
            </a:r>
            <a:r>
              <a:rPr lang="en-GB" sz="1600" dirty="0"/>
              <a:t>C</a:t>
            </a:r>
            <a:r>
              <a:rPr lang="en-GB" sz="1600" baseline="-25000" dirty="0"/>
              <a:t>d</a:t>
            </a:r>
            <a:r>
              <a:rPr lang="en-GB" sz="1600" i="1" dirty="0">
                <a:latin typeface="Arial" panose="020B0604020202020204" pitchFamily="34" charset="0"/>
                <a:cs typeface="Arial" panose="020B0604020202020204" pitchFamily="34" charset="0"/>
              </a:rPr>
              <a:t>= 0.19</a:t>
            </a:r>
          </a:p>
          <a:p>
            <a:pPr algn="r"/>
            <a:r>
              <a:rPr lang="en-GB" sz="1600" dirty="0">
                <a:latin typeface="Arial" panose="020B0604020202020204" pitchFamily="34" charset="0"/>
                <a:cs typeface="Arial" panose="020B0604020202020204" pitchFamily="34" charset="0"/>
              </a:rPr>
              <a:t>(</a:t>
            </a:r>
            <a:r>
              <a:rPr lang="en-GB" sz="1600" u="sng" dirty="0">
                <a:latin typeface="Arial" panose="020B0604020202020204" pitchFamily="34" charset="0"/>
                <a:cs typeface="Arial" panose="020B0604020202020204" pitchFamily="34" charset="0"/>
                <a:hlinkClick r:id="rId3"/>
              </a:rPr>
              <a:t>https://phys.org/</a:t>
            </a:r>
            <a:r>
              <a:rPr lang="en-GB" sz="1600" dirty="0">
                <a:latin typeface="Arial" panose="020B0604020202020204" pitchFamily="34" charset="0"/>
                <a:cs typeface="Arial" panose="020B0604020202020204" pitchFamily="34" charset="0"/>
              </a:rPr>
              <a:t>)</a:t>
            </a:r>
          </a:p>
        </p:txBody>
      </p:sp>
      <p:pic>
        <p:nvPicPr>
          <p:cNvPr id="1945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70105" y="4402888"/>
            <a:ext cx="4221424" cy="880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070104" y="5286420"/>
            <a:ext cx="4596177" cy="646331"/>
          </a:xfrm>
          <a:prstGeom prst="rect">
            <a:avLst/>
          </a:prstGeom>
        </p:spPr>
        <p:txBody>
          <a:bodyPr wrap="square">
            <a:spAutoFit/>
          </a:bodyPr>
          <a:lstStyle/>
          <a:p>
            <a:r>
              <a:rPr lang="en-GB" sz="1200" u="sng" dirty="0">
                <a:latin typeface="Arial" panose="020B0604020202020204" pitchFamily="34" charset="0"/>
                <a:cs typeface="Arial" panose="020B0604020202020204" pitchFamily="34" charset="0"/>
                <a:hlinkClick r:id="rId5"/>
              </a:rPr>
              <a:t>https://knowledge.autodesk.com/support/flow-design/learn-explore/caas/CloudHelp/cloudhelp/ENU/FlowDesign/files/GUID-8D9B9515-FB68-4FA5-A514-D63EF545A00E-htm.html</a:t>
            </a:r>
            <a:endParaRPr lang="en-GB" sz="1200" dirty="0">
              <a:latin typeface="Arial" panose="020B0604020202020204" pitchFamily="34" charset="0"/>
              <a:cs typeface="Arial" panose="020B0604020202020204" pitchFamily="34" charset="0"/>
            </a:endParaRPr>
          </a:p>
        </p:txBody>
      </p:sp>
      <p:sp>
        <p:nvSpPr>
          <p:cNvPr id="10" name="Rectangle 9"/>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1026" name="Picture 2" descr="File:Tuned Hummer H2 (Orange Julep '10).jpg">
            <a:extLst>
              <a:ext uri="{FF2B5EF4-FFF2-40B4-BE49-F238E27FC236}">
                <a16:creationId xmlns:a16="http://schemas.microsoft.com/office/drawing/2014/main" id="{8279B9B4-08B0-43A5-A632-17D5176D459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67404" y="1057012"/>
            <a:ext cx="3014995" cy="20049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r wheel vw volkswagen vehicle sports car bumper race car supercar study economical model car concept car xl 1 a liter car land vehicle automobile make automotive exterior automotive design volkswagen 1 litre car">
            <a:extLst>
              <a:ext uri="{FF2B5EF4-FFF2-40B4-BE49-F238E27FC236}">
                <a16:creationId xmlns:a16="http://schemas.microsoft.com/office/drawing/2014/main" id="{ACFF3EAB-0E49-4FC0-94BD-2B5403F5D0F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67365" y="3880852"/>
            <a:ext cx="3015033" cy="1695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75628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Aerodynamics – High speeds</a:t>
            </a:r>
          </a:p>
        </p:txBody>
      </p:sp>
      <p:sp>
        <p:nvSpPr>
          <p:cNvPr id="3" name="Content Placeholder 2"/>
          <p:cNvSpPr>
            <a:spLocks noGrp="1"/>
          </p:cNvSpPr>
          <p:nvPr>
            <p:ph idx="1"/>
          </p:nvPr>
        </p:nvSpPr>
        <p:spPr>
          <a:xfrm>
            <a:off x="609599" y="1364105"/>
            <a:ext cx="7335188" cy="4392070"/>
          </a:xfrm>
        </p:spPr>
        <p:txBody>
          <a:bodyPr/>
          <a:lstStyle/>
          <a:p>
            <a:r>
              <a:rPr lang="en-GB" dirty="0"/>
              <a:t>Military jet flying in humid air</a:t>
            </a:r>
          </a:p>
          <a:p>
            <a:r>
              <a:rPr lang="en-GB" dirty="0"/>
              <a:t>Low pressure causes moisture to condense for a split second</a:t>
            </a:r>
          </a:p>
          <a:p>
            <a:endParaRPr lang="en-GB" dirty="0"/>
          </a:p>
          <a:p>
            <a:r>
              <a:rPr lang="en-GB" dirty="0"/>
              <a:t>Thrust SSC land speed record car – 763 mph</a:t>
            </a:r>
          </a:p>
          <a:p>
            <a:r>
              <a:rPr lang="en-GB" dirty="0"/>
              <a:t>Shock wave disturbing dust on lake bed</a:t>
            </a:r>
          </a:p>
          <a:p>
            <a:r>
              <a:rPr lang="en-GB" dirty="0"/>
              <a:t>Aerodynamics is part of fluidics.  A part of engineering and requires high level mathematics</a:t>
            </a:r>
          </a:p>
        </p:txBody>
      </p:sp>
      <p:pic>
        <p:nvPicPr>
          <p:cNvPr id="4" name="Picture 3"/>
          <p:cNvPicPr/>
          <p:nvPr/>
        </p:nvPicPr>
        <p:blipFill>
          <a:blip r:embed="rId3"/>
          <a:stretch>
            <a:fillRect/>
          </a:stretch>
        </p:blipFill>
        <p:spPr>
          <a:xfrm>
            <a:off x="8344524" y="914405"/>
            <a:ext cx="3237876" cy="1618938"/>
          </a:xfrm>
          <a:prstGeom prst="rect">
            <a:avLst/>
          </a:prstGeom>
        </p:spPr>
      </p:pic>
      <p:pic>
        <p:nvPicPr>
          <p:cNvPr id="5" name="Picture 4"/>
          <p:cNvPicPr/>
          <p:nvPr/>
        </p:nvPicPr>
        <p:blipFill>
          <a:blip r:embed="rId4"/>
          <a:stretch>
            <a:fillRect/>
          </a:stretch>
        </p:blipFill>
        <p:spPr>
          <a:xfrm>
            <a:off x="8367155" y="3147938"/>
            <a:ext cx="3215245" cy="2293447"/>
          </a:xfrm>
          <a:prstGeom prst="rect">
            <a:avLst/>
          </a:prstGeom>
        </p:spPr>
      </p:pic>
      <p:sp>
        <p:nvSpPr>
          <p:cNvPr id="6" name="Rectangle 5"/>
          <p:cNvSpPr/>
          <p:nvPr/>
        </p:nvSpPr>
        <p:spPr>
          <a:xfrm>
            <a:off x="8344524" y="2533343"/>
            <a:ext cx="3237876" cy="461665"/>
          </a:xfrm>
          <a:prstGeom prst="rect">
            <a:avLst/>
          </a:prstGeom>
        </p:spPr>
        <p:txBody>
          <a:bodyPr wrap="square">
            <a:spAutoFit/>
          </a:bodyPr>
          <a:lstStyle/>
          <a:p>
            <a:r>
              <a:rPr lang="en-GB" sz="1200" u="sng" dirty="0">
                <a:latin typeface="Arial" panose="020B0604020202020204" pitchFamily="34" charset="0"/>
                <a:cs typeface="Arial" panose="020B0604020202020204" pitchFamily="34" charset="0"/>
                <a:hlinkClick r:id="rId5"/>
              </a:rPr>
              <a:t>http://www.bbc.com/future/story/20160216-you-think-this-is-a-sonic-boom-its-not</a:t>
            </a:r>
            <a:endParaRPr lang="en-GB" sz="1200" dirty="0">
              <a:latin typeface="Arial" panose="020B0604020202020204" pitchFamily="34" charset="0"/>
              <a:cs typeface="Arial" panose="020B0604020202020204" pitchFamily="34" charset="0"/>
            </a:endParaRPr>
          </a:p>
        </p:txBody>
      </p:sp>
      <p:sp>
        <p:nvSpPr>
          <p:cNvPr id="7" name="Rectangle 6"/>
          <p:cNvSpPr/>
          <p:nvPr/>
        </p:nvSpPr>
        <p:spPr>
          <a:xfrm>
            <a:off x="8344524" y="5449196"/>
            <a:ext cx="3237876" cy="461665"/>
          </a:xfrm>
          <a:prstGeom prst="rect">
            <a:avLst/>
          </a:prstGeom>
        </p:spPr>
        <p:txBody>
          <a:bodyPr wrap="square">
            <a:spAutoFit/>
          </a:bodyPr>
          <a:lstStyle/>
          <a:p>
            <a:r>
              <a:rPr lang="en-GB" sz="1200" dirty="0">
                <a:latin typeface="Arial" panose="020B0604020202020204" pitchFamily="34" charset="0"/>
                <a:cs typeface="Arial" panose="020B0604020202020204" pitchFamily="34" charset="0"/>
                <a:hlinkClick r:id="rId6"/>
              </a:rPr>
              <a:t>http://www.bloodhoundssc.com/news/speed-sound-0</a:t>
            </a:r>
            <a:r>
              <a:rPr lang="en-GB" sz="1200" dirty="0">
                <a:latin typeface="Arial" panose="020B0604020202020204" pitchFamily="34" charset="0"/>
                <a:cs typeface="Arial" panose="020B0604020202020204" pitchFamily="34" charset="0"/>
              </a:rPr>
              <a:t> </a:t>
            </a:r>
          </a:p>
        </p:txBody>
      </p:sp>
      <p:sp>
        <p:nvSpPr>
          <p:cNvPr id="8" name="Rectangle 7"/>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8579943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Aerodynamics – CFD</a:t>
            </a:r>
          </a:p>
        </p:txBody>
      </p:sp>
      <p:sp>
        <p:nvSpPr>
          <p:cNvPr id="3" name="Content Placeholder 2"/>
          <p:cNvSpPr>
            <a:spLocks noGrp="1"/>
          </p:cNvSpPr>
          <p:nvPr>
            <p:ph idx="1"/>
          </p:nvPr>
        </p:nvSpPr>
        <p:spPr/>
        <p:txBody>
          <a:bodyPr/>
          <a:lstStyle/>
          <a:p>
            <a:r>
              <a:rPr lang="en-GB" b="1" dirty="0"/>
              <a:t>C</a:t>
            </a:r>
            <a:r>
              <a:rPr lang="en-GB" dirty="0"/>
              <a:t>omputational </a:t>
            </a:r>
            <a:r>
              <a:rPr lang="en-GB" b="1" dirty="0"/>
              <a:t>F</a:t>
            </a:r>
            <a:r>
              <a:rPr lang="en-GB" dirty="0"/>
              <a:t>luid </a:t>
            </a:r>
            <a:r>
              <a:rPr lang="en-GB" b="1" dirty="0"/>
              <a:t>D</a:t>
            </a:r>
            <a:r>
              <a:rPr lang="en-GB" dirty="0"/>
              <a:t>ynamics</a:t>
            </a:r>
          </a:p>
          <a:p>
            <a:r>
              <a:rPr lang="en-GB" dirty="0"/>
              <a:t>Flow lines around the rocket</a:t>
            </a:r>
          </a:p>
          <a:p>
            <a:r>
              <a:rPr lang="en-GB" dirty="0"/>
              <a:t>Stable airflow 150 m/s</a:t>
            </a:r>
          </a:p>
          <a:p>
            <a:r>
              <a:rPr lang="en-GB" dirty="0"/>
              <a:t>Blue lines airflow of  0 m/s</a:t>
            </a:r>
          </a:p>
          <a:p>
            <a:r>
              <a:rPr lang="en-GB" dirty="0"/>
              <a:t>Red lines  airflow  of 200 m/s</a:t>
            </a:r>
          </a:p>
          <a:p>
            <a:endParaRPr lang="en-GB" dirty="0"/>
          </a:p>
          <a:p>
            <a:pPr marL="449263" indent="0">
              <a:buNone/>
            </a:pPr>
            <a:r>
              <a:rPr lang="en-GB" sz="2400" u="sng" dirty="0">
                <a:solidFill>
                  <a:schemeClr val="tx1"/>
                </a:solidFill>
                <a:latin typeface="Arial" panose="020B0604020202020204" pitchFamily="34" charset="0"/>
                <a:cs typeface="Arial" panose="020B0604020202020204" pitchFamily="34" charset="0"/>
                <a:hlinkClick r:id="rId3"/>
              </a:rPr>
              <a:t>How to use flow lines – YouTube</a:t>
            </a:r>
            <a:endParaRPr lang="en-GB" sz="2400" dirty="0">
              <a:solidFill>
                <a:schemeClr val="tx1"/>
              </a:solidFill>
              <a:latin typeface="Arial" panose="020B0604020202020204" pitchFamily="34" charset="0"/>
              <a:cs typeface="Arial" panose="020B0604020202020204" pitchFamily="34" charset="0"/>
            </a:endParaRPr>
          </a:p>
          <a:p>
            <a:pPr marL="449263" indent="0">
              <a:buNone/>
            </a:pPr>
            <a:r>
              <a:rPr lang="en-GB" sz="2400" u="sng" dirty="0">
                <a:solidFill>
                  <a:schemeClr val="tx1"/>
                </a:solidFill>
                <a:latin typeface="Arial" panose="020B0604020202020204" pitchFamily="34" charset="0"/>
                <a:cs typeface="Arial" panose="020B0604020202020204" pitchFamily="34" charset="0"/>
                <a:hlinkClick r:id="rId4"/>
              </a:rPr>
              <a:t>Flow Design drag plot – YouTube</a:t>
            </a:r>
            <a:endParaRPr lang="en-GB" sz="2400" u="sng" dirty="0">
              <a:solidFill>
                <a:schemeClr val="tx1"/>
              </a:solidFill>
              <a:latin typeface="Arial" panose="020B0604020202020204" pitchFamily="34" charset="0"/>
              <a:cs typeface="Arial" panose="020B0604020202020204" pitchFamily="34" charset="0"/>
            </a:endParaRPr>
          </a:p>
        </p:txBody>
      </p:sp>
      <p:pic>
        <p:nvPicPr>
          <p:cNvPr id="4" name="Picture 3"/>
          <p:cNvPicPr/>
          <p:nvPr/>
        </p:nvPicPr>
        <p:blipFill>
          <a:blip r:embed="rId5" cstate="email">
            <a:extLst>
              <a:ext uri="{28A0092B-C50C-407E-A947-70E740481C1C}">
                <a14:useLocalDpi xmlns:a14="http://schemas.microsoft.com/office/drawing/2010/main"/>
              </a:ext>
            </a:extLst>
          </a:blip>
          <a:stretch>
            <a:fillRect/>
          </a:stretch>
        </p:blipFill>
        <p:spPr>
          <a:xfrm>
            <a:off x="6260154" y="1391597"/>
            <a:ext cx="5322246" cy="2045104"/>
          </a:xfrm>
          <a:prstGeom prst="rect">
            <a:avLst/>
          </a:prstGeom>
        </p:spPr>
      </p:pic>
      <p:pic>
        <p:nvPicPr>
          <p:cNvPr id="5" name="Picture 4"/>
          <p:cNvPicPr/>
          <p:nvPr/>
        </p:nvPicPr>
        <p:blipFill>
          <a:blip r:embed="rId6" cstate="email">
            <a:extLst>
              <a:ext uri="{28A0092B-C50C-407E-A947-70E740481C1C}">
                <a14:useLocalDpi xmlns:a14="http://schemas.microsoft.com/office/drawing/2010/main"/>
              </a:ext>
            </a:extLst>
          </a:blip>
          <a:stretch>
            <a:fillRect/>
          </a:stretch>
        </p:blipFill>
        <p:spPr>
          <a:xfrm>
            <a:off x="6260154" y="3844449"/>
            <a:ext cx="5449570" cy="1477010"/>
          </a:xfrm>
          <a:prstGeom prst="rect">
            <a:avLst/>
          </a:prstGeom>
        </p:spPr>
      </p:pic>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3780808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Aerodynamics – Wind tunnel</a:t>
            </a:r>
          </a:p>
        </p:txBody>
      </p:sp>
      <p:sp>
        <p:nvSpPr>
          <p:cNvPr id="3" name="Content Placeholder 2"/>
          <p:cNvSpPr>
            <a:spLocks noGrp="1"/>
          </p:cNvSpPr>
          <p:nvPr>
            <p:ph idx="1"/>
          </p:nvPr>
        </p:nvSpPr>
        <p:spPr/>
        <p:txBody>
          <a:bodyPr/>
          <a:lstStyle/>
          <a:p>
            <a:r>
              <a:rPr lang="en-GB" dirty="0"/>
              <a:t>Wind tunnels predate computer analysis</a:t>
            </a:r>
          </a:p>
          <a:p>
            <a:r>
              <a:rPr lang="en-GB" dirty="0"/>
              <a:t>NASA Ames Research Centre</a:t>
            </a:r>
          </a:p>
          <a:p>
            <a:r>
              <a:rPr lang="en-GB" dirty="0"/>
              <a:t>Model Space Launch System</a:t>
            </a:r>
          </a:p>
          <a:p>
            <a:r>
              <a:rPr lang="en-GB" dirty="0"/>
              <a:t>Pressure sensitive paint</a:t>
            </a:r>
          </a:p>
        </p:txBody>
      </p:sp>
      <p:pic>
        <p:nvPicPr>
          <p:cNvPr id="4" name="Picture 3"/>
          <p:cNvPicPr/>
          <p:nvPr/>
        </p:nvPicPr>
        <p:blipFill>
          <a:blip r:embed="rId3"/>
          <a:stretch>
            <a:fillRect/>
          </a:stretch>
        </p:blipFill>
        <p:spPr>
          <a:xfrm>
            <a:off x="6748355" y="1315387"/>
            <a:ext cx="4834046" cy="3541426"/>
          </a:xfrm>
          <a:prstGeom prst="rect">
            <a:avLst/>
          </a:prstGeom>
        </p:spPr>
      </p:pic>
      <p:sp>
        <p:nvSpPr>
          <p:cNvPr id="5" name="Rectangle 4"/>
          <p:cNvSpPr/>
          <p:nvPr/>
        </p:nvSpPr>
        <p:spPr>
          <a:xfrm>
            <a:off x="6748355" y="4939451"/>
            <a:ext cx="4834045" cy="738664"/>
          </a:xfrm>
          <a:prstGeom prst="rect">
            <a:avLst/>
          </a:prstGeom>
        </p:spPr>
        <p:txBody>
          <a:bodyPr wrap="square">
            <a:spAutoFit/>
          </a:bodyPr>
          <a:lstStyle/>
          <a:p>
            <a:r>
              <a:rPr lang="en-GB" sz="1400" dirty="0">
                <a:latin typeface="Arial" panose="020B0604020202020204" pitchFamily="34" charset="0"/>
                <a:cs typeface="Arial" panose="020B0604020202020204" pitchFamily="34" charset="0"/>
              </a:rPr>
              <a:t>Credit: NASA/Dominic Hart</a:t>
            </a:r>
          </a:p>
          <a:p>
            <a:r>
              <a:rPr lang="en-GB" sz="1400" dirty="0">
                <a:latin typeface="Arial" panose="020B0604020202020204" pitchFamily="34" charset="0"/>
                <a:cs typeface="Arial" panose="020B0604020202020204" pitchFamily="34" charset="0"/>
                <a:hlinkClick r:id="rId4"/>
              </a:rPr>
              <a:t>https://phys.org/news/2017-01-fluctuating-flight-captured-high-tech.html#jCp</a:t>
            </a:r>
            <a:endParaRPr lang="en-GB" sz="14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124637848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Aerodynamics – Wind tunnel</a:t>
            </a:r>
          </a:p>
        </p:txBody>
      </p:sp>
      <p:sp>
        <p:nvSpPr>
          <p:cNvPr id="3" name="Content Placeholder 2"/>
          <p:cNvSpPr>
            <a:spLocks noGrp="1"/>
          </p:cNvSpPr>
          <p:nvPr>
            <p:ph idx="1"/>
          </p:nvPr>
        </p:nvSpPr>
        <p:spPr/>
        <p:txBody>
          <a:bodyPr/>
          <a:lstStyle/>
          <a:p>
            <a:r>
              <a:rPr lang="en-GB" dirty="0"/>
              <a:t>Simple wind tunnel for testing scale models</a:t>
            </a:r>
          </a:p>
          <a:p>
            <a:r>
              <a:rPr lang="en-GB" dirty="0"/>
              <a:t>NASA published a very useful guide for schools</a:t>
            </a:r>
          </a:p>
          <a:p>
            <a:pPr marL="355600" indent="0">
              <a:buNone/>
            </a:pPr>
            <a:r>
              <a:rPr lang="en-GB" u="sng" dirty="0">
                <a:latin typeface="Arial" panose="020B0604020202020204" pitchFamily="34" charset="0"/>
                <a:cs typeface="Arial" panose="020B0604020202020204" pitchFamily="34" charset="0"/>
                <a:hlinkClick r:id="rId3"/>
              </a:rPr>
              <a:t>Rocket wind tunnel – NASA</a:t>
            </a:r>
            <a:endParaRPr lang="en-GB" dirty="0">
              <a:latin typeface="Arial" panose="020B0604020202020204" pitchFamily="34" charset="0"/>
              <a:cs typeface="Arial" panose="020B0604020202020204" pitchFamily="34" charset="0"/>
            </a:endParaRPr>
          </a:p>
        </p:txBody>
      </p:sp>
      <p:pic>
        <p:nvPicPr>
          <p:cNvPr id="4" name="Picture 3"/>
          <p:cNvPicPr/>
          <p:nvPr/>
        </p:nvPicPr>
        <p:blipFill>
          <a:blip r:embed="rId4"/>
          <a:stretch>
            <a:fillRect/>
          </a:stretch>
        </p:blipFill>
        <p:spPr>
          <a:xfrm>
            <a:off x="8484433" y="1364105"/>
            <a:ext cx="3097967" cy="3726280"/>
          </a:xfrm>
          <a:prstGeom prst="rect">
            <a:avLst/>
          </a:prstGeom>
        </p:spPr>
      </p:pic>
      <p:sp>
        <p:nvSpPr>
          <p:cNvPr id="5" name="Rectangle 4"/>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41514294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Payload rockets</a:t>
            </a:r>
          </a:p>
        </p:txBody>
      </p:sp>
      <p:sp>
        <p:nvSpPr>
          <p:cNvPr id="3" name="Content Placeholder 2"/>
          <p:cNvSpPr>
            <a:spLocks noGrp="1"/>
          </p:cNvSpPr>
          <p:nvPr>
            <p:ph idx="1"/>
          </p:nvPr>
        </p:nvSpPr>
        <p:spPr>
          <a:xfrm>
            <a:off x="609600" y="1364105"/>
            <a:ext cx="4202243" cy="4392070"/>
          </a:xfrm>
        </p:spPr>
        <p:txBody>
          <a:bodyPr>
            <a:normAutofit/>
          </a:bodyPr>
          <a:lstStyle/>
          <a:p>
            <a:r>
              <a:rPr lang="en-GB" dirty="0"/>
              <a:t>Estes payload rockets</a:t>
            </a:r>
          </a:p>
          <a:p>
            <a:pPr lvl="1"/>
            <a:r>
              <a:rPr lang="en-GB" dirty="0">
                <a:hlinkClick r:id="rId3"/>
              </a:rPr>
              <a:t>Loadstar II</a:t>
            </a:r>
            <a:r>
              <a:rPr lang="en-GB" dirty="0"/>
              <a:t> </a:t>
            </a:r>
          </a:p>
          <a:p>
            <a:pPr lvl="1"/>
            <a:r>
              <a:rPr lang="en-GB" dirty="0" err="1">
                <a:hlinkClick r:id="rId4"/>
              </a:rPr>
              <a:t>Eggscaliber</a:t>
            </a:r>
            <a:endParaRPr lang="en-GB" dirty="0"/>
          </a:p>
          <a:p>
            <a:endParaRPr lang="en-GB" dirty="0"/>
          </a:p>
          <a:p>
            <a:r>
              <a:rPr lang="en-GB" dirty="0" err="1"/>
              <a:t>Instructable</a:t>
            </a:r>
            <a:endParaRPr lang="en-GB" dirty="0"/>
          </a:p>
          <a:p>
            <a:pPr lvl="1"/>
            <a:r>
              <a:rPr lang="en-GB" dirty="0">
                <a:hlinkClick r:id="rId5"/>
              </a:rPr>
              <a:t>Side facing keyring camera</a:t>
            </a:r>
            <a:endParaRPr lang="en-GB" dirty="0"/>
          </a:p>
        </p:txBody>
      </p:sp>
      <p:pic>
        <p:nvPicPr>
          <p:cNvPr id="4" name="Picture 3" descr="003227 - Loadstar™ II"/>
          <p:cNvPicPr/>
          <p:nvPr/>
        </p:nvPicPr>
        <p:blipFill rotWithShape="1">
          <a:blip r:embed="rId6">
            <a:extLst>
              <a:ext uri="{28A0092B-C50C-407E-A947-70E740481C1C}">
                <a14:useLocalDpi xmlns:a14="http://schemas.microsoft.com/office/drawing/2010/main"/>
              </a:ext>
            </a:extLst>
          </a:blip>
          <a:srcRect l="28395" r="28395"/>
          <a:stretch/>
        </p:blipFill>
        <p:spPr bwMode="auto">
          <a:xfrm rot="16200000">
            <a:off x="8485534" y="146813"/>
            <a:ext cx="1868774" cy="4324957"/>
          </a:xfrm>
          <a:prstGeom prst="rect">
            <a:avLst/>
          </a:prstGeom>
          <a:noFill/>
          <a:ln>
            <a:noFill/>
          </a:ln>
          <a:extLst>
            <a:ext uri="{53640926-AAD7-44D8-BBD7-CCE9431645EC}">
              <a14:shadowObscured xmlns:a14="http://schemas.microsoft.com/office/drawing/2010/main"/>
            </a:ext>
          </a:extLst>
        </p:spPr>
      </p:pic>
      <p:pic>
        <p:nvPicPr>
          <p:cNvPr id="5" name="Picture 4" descr="002123 - Eggscaliber™"/>
          <p:cNvPicPr/>
          <p:nvPr/>
        </p:nvPicPr>
        <p:blipFill rotWithShape="1">
          <a:blip r:embed="rId7">
            <a:extLst>
              <a:ext uri="{28A0092B-C50C-407E-A947-70E740481C1C}">
                <a14:useLocalDpi xmlns:a14="http://schemas.microsoft.com/office/drawing/2010/main"/>
              </a:ext>
            </a:extLst>
          </a:blip>
          <a:srcRect l="32967" r="32417"/>
          <a:stretch/>
        </p:blipFill>
        <p:spPr bwMode="auto">
          <a:xfrm rot="16200000">
            <a:off x="8401710" y="-647352"/>
            <a:ext cx="1211962" cy="3500498"/>
          </a:xfrm>
          <a:prstGeom prst="rect">
            <a:avLst/>
          </a:prstGeom>
          <a:noFill/>
          <a:ln>
            <a:noFill/>
          </a:ln>
          <a:extLst>
            <a:ext uri="{53640926-AAD7-44D8-BBD7-CCE9431645EC}">
              <a14:shadowObscured xmlns:a14="http://schemas.microsoft.com/office/drawing/2010/main"/>
            </a:ext>
          </a:extLst>
        </p:spPr>
      </p:pic>
      <p:pic>
        <p:nvPicPr>
          <p:cNvPr id="6" name="Picture 5" descr="https://cdn.instructables.com/FFD/E7U6/H2TIUAHM/FFDE7U6H2TIUAHM.MEDIUM.jpg">
            <a:hlinkClick r:id="rId5"/>
          </p:cNvPr>
          <p:cNvPicPr/>
          <p:nvPr/>
        </p:nvPicPr>
        <p:blipFill>
          <a:blip r:embed="rId8" cstate="email">
            <a:extLst>
              <a:ext uri="{28A0092B-C50C-407E-A947-70E740481C1C}">
                <a14:useLocalDpi xmlns:a14="http://schemas.microsoft.com/office/drawing/2010/main"/>
              </a:ext>
            </a:extLst>
          </a:blip>
          <a:srcRect/>
          <a:stretch>
            <a:fillRect/>
          </a:stretch>
        </p:blipFill>
        <p:spPr bwMode="auto">
          <a:xfrm>
            <a:off x="7629993" y="3123486"/>
            <a:ext cx="3952407" cy="2632690"/>
          </a:xfrm>
          <a:prstGeom prst="rect">
            <a:avLst/>
          </a:prstGeom>
          <a:noFill/>
          <a:ln>
            <a:noFill/>
          </a:ln>
        </p:spPr>
      </p:pic>
      <p:sp>
        <p:nvSpPr>
          <p:cNvPr id="7" name="Rectangle 6"/>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67694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Live payloads</a:t>
            </a:r>
          </a:p>
        </p:txBody>
      </p:sp>
      <p:sp>
        <p:nvSpPr>
          <p:cNvPr id="3" name="Content Placeholder 2"/>
          <p:cNvSpPr>
            <a:spLocks noGrp="1"/>
          </p:cNvSpPr>
          <p:nvPr>
            <p:ph idx="1"/>
          </p:nvPr>
        </p:nvSpPr>
        <p:spPr/>
        <p:txBody>
          <a:bodyPr/>
          <a:lstStyle/>
          <a:p>
            <a:r>
              <a:rPr lang="en-GB" dirty="0"/>
              <a:t>The International Space Station is permanently occupied</a:t>
            </a:r>
          </a:p>
          <a:p>
            <a:r>
              <a:rPr lang="en-GB" dirty="0"/>
              <a:t>Astronauts consent to flying</a:t>
            </a:r>
          </a:p>
          <a:p>
            <a:r>
              <a:rPr lang="en-GB" dirty="0"/>
              <a:t>What are the ethics of using living creatures in experiments?</a:t>
            </a:r>
          </a:p>
        </p:txBody>
      </p:sp>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pic>
        <p:nvPicPr>
          <p:cNvPr id="1026" name="Picture 2" descr="http://blog.growingwithscience.com/wp-content/uploads/2016/09/Assorted-beetles.jpg">
            <a:extLst>
              <a:ext uri="{FF2B5EF4-FFF2-40B4-BE49-F238E27FC236}">
                <a16:creationId xmlns:a16="http://schemas.microsoft.com/office/drawing/2014/main" id="{1983CC7E-4972-4D99-BA28-086B2B97B5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0909"/>
          <a:stretch/>
        </p:blipFill>
        <p:spPr bwMode="auto">
          <a:xfrm>
            <a:off x="6145063" y="1149251"/>
            <a:ext cx="5657228" cy="4197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61548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GB" dirty="0"/>
              <a:t>First animal in space</a:t>
            </a:r>
          </a:p>
        </p:txBody>
      </p:sp>
      <p:sp>
        <p:nvSpPr>
          <p:cNvPr id="3" name="Content Placeholder 2"/>
          <p:cNvSpPr>
            <a:spLocks noGrp="1"/>
          </p:cNvSpPr>
          <p:nvPr>
            <p:ph idx="1"/>
          </p:nvPr>
        </p:nvSpPr>
        <p:spPr/>
        <p:txBody>
          <a:bodyPr>
            <a:normAutofit/>
          </a:bodyPr>
          <a:lstStyle/>
          <a:p>
            <a:r>
              <a:rPr lang="en-GB" dirty="0"/>
              <a:t>Sputnik 2 – Nov’ 3</a:t>
            </a:r>
            <a:r>
              <a:rPr lang="en-GB" baseline="30000" dirty="0"/>
              <a:t>rd</a:t>
            </a:r>
            <a:r>
              <a:rPr lang="en-GB" dirty="0"/>
              <a:t> 1957</a:t>
            </a:r>
          </a:p>
          <a:p>
            <a:r>
              <a:rPr lang="en-GB" dirty="0"/>
              <a:t>Dog </a:t>
            </a:r>
            <a:r>
              <a:rPr lang="en-GB" dirty="0" err="1"/>
              <a:t>Laika</a:t>
            </a:r>
            <a:endParaRPr lang="en-GB" dirty="0"/>
          </a:p>
          <a:p>
            <a:r>
              <a:rPr lang="en-GB" dirty="0"/>
              <a:t>One way trip</a:t>
            </a:r>
          </a:p>
          <a:p>
            <a:pPr marL="0" indent="0">
              <a:buNone/>
            </a:pPr>
            <a:endParaRPr lang="en-GB" sz="1600" dirty="0">
              <a:hlinkClick r:id="rId3"/>
            </a:endParaRPr>
          </a:p>
          <a:p>
            <a:pPr marL="355600" indent="0">
              <a:buNone/>
            </a:pPr>
            <a:r>
              <a:rPr lang="en-GB" sz="1600" dirty="0">
                <a:latin typeface="Arial" panose="020B0604020202020204" pitchFamily="34" charset="0"/>
                <a:cs typeface="Arial" panose="020B0604020202020204" pitchFamily="34" charset="0"/>
                <a:hlinkClick r:id="rId3"/>
              </a:rPr>
              <a:t>https://en.wikipedia.org/wiki/Laika</a:t>
            </a:r>
            <a:r>
              <a:rPr lang="en-GB" sz="1600" dirty="0">
                <a:latin typeface="Arial" panose="020B0604020202020204" pitchFamily="34" charset="0"/>
                <a:cs typeface="Arial" panose="020B0604020202020204" pitchFamily="34" charset="0"/>
              </a:rPr>
              <a:t> </a:t>
            </a:r>
          </a:p>
        </p:txBody>
      </p:sp>
      <p:pic>
        <p:nvPicPr>
          <p:cNvPr id="4" name="Picture 3" descr="Laika (Soviet dog).jpg"/>
          <p:cNvPicPr/>
          <p:nvPr/>
        </p:nvPicPr>
        <p:blipFill>
          <a:blip r:embed="rId4">
            <a:extLst>
              <a:ext uri="{28A0092B-C50C-407E-A947-70E740481C1C}">
                <a14:useLocalDpi xmlns:a14="http://schemas.microsoft.com/office/drawing/2010/main"/>
              </a:ext>
            </a:extLst>
          </a:blip>
          <a:srcRect/>
          <a:stretch>
            <a:fillRect/>
          </a:stretch>
        </p:blipFill>
        <p:spPr bwMode="auto">
          <a:xfrm>
            <a:off x="8697487" y="752439"/>
            <a:ext cx="2884913" cy="2125421"/>
          </a:xfrm>
          <a:prstGeom prst="rect">
            <a:avLst/>
          </a:prstGeom>
          <a:noFill/>
          <a:ln>
            <a:noFill/>
          </a:ln>
        </p:spPr>
      </p:pic>
      <p:pic>
        <p:nvPicPr>
          <p:cNvPr id="5" name="Picture 4" descr="Image result for sputnik 2"/>
          <p:cNvPicPr/>
          <p:nvPr/>
        </p:nvPicPr>
        <p:blipFill>
          <a:blip r:embed="rId5" cstate="email">
            <a:extLst>
              <a:ext uri="{28A0092B-C50C-407E-A947-70E740481C1C}">
                <a14:useLocalDpi xmlns:a14="http://schemas.microsoft.com/office/drawing/2010/main"/>
              </a:ext>
            </a:extLst>
          </a:blip>
          <a:srcRect/>
          <a:stretch>
            <a:fillRect/>
          </a:stretch>
        </p:blipFill>
        <p:spPr bwMode="auto">
          <a:xfrm>
            <a:off x="8697487" y="3192906"/>
            <a:ext cx="2884914" cy="2563270"/>
          </a:xfrm>
          <a:prstGeom prst="rect">
            <a:avLst/>
          </a:prstGeom>
          <a:noFill/>
          <a:ln>
            <a:noFill/>
          </a:ln>
        </p:spPr>
      </p:pic>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05666226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Manufacture</a:t>
            </a:r>
          </a:p>
        </p:txBody>
      </p:sp>
      <p:sp>
        <p:nvSpPr>
          <p:cNvPr id="3" name="Content Placeholder 2"/>
          <p:cNvSpPr>
            <a:spLocks noGrp="1"/>
          </p:cNvSpPr>
          <p:nvPr>
            <p:ph idx="1"/>
          </p:nvPr>
        </p:nvSpPr>
        <p:spPr>
          <a:xfrm>
            <a:off x="609599" y="1364105"/>
            <a:ext cx="5656289" cy="4392070"/>
          </a:xfrm>
        </p:spPr>
        <p:txBody>
          <a:bodyPr>
            <a:normAutofit/>
          </a:bodyPr>
          <a:lstStyle/>
          <a:p>
            <a:r>
              <a:rPr lang="en-GB" b="1" dirty="0"/>
              <a:t>Hand – Fuselage</a:t>
            </a:r>
            <a:endParaRPr lang="en-GB" dirty="0"/>
          </a:p>
          <a:p>
            <a:pPr lvl="1"/>
            <a:r>
              <a:rPr lang="en-GB" dirty="0"/>
              <a:t>Rolled card composite</a:t>
            </a:r>
          </a:p>
          <a:p>
            <a:pPr lvl="1"/>
            <a:r>
              <a:rPr lang="en-GB" dirty="0"/>
              <a:t>Trabant – </a:t>
            </a:r>
            <a:r>
              <a:rPr lang="en-GB" dirty="0" err="1"/>
              <a:t>Duraplast</a:t>
            </a:r>
            <a:r>
              <a:rPr lang="en-GB" dirty="0"/>
              <a:t> composite</a:t>
            </a:r>
          </a:p>
          <a:p>
            <a:pPr lvl="1"/>
            <a:r>
              <a:rPr lang="en-GB" dirty="0"/>
              <a:t>Thermosetting polyester reinforced with cotton or wool</a:t>
            </a:r>
          </a:p>
          <a:p>
            <a:r>
              <a:rPr lang="en-GB" b="1" dirty="0"/>
              <a:t>CNC machining – Nose</a:t>
            </a:r>
          </a:p>
          <a:p>
            <a:pPr lvl="1"/>
            <a:r>
              <a:rPr lang="en-GB" dirty="0"/>
              <a:t>Aluminium mould</a:t>
            </a:r>
          </a:p>
          <a:p>
            <a:r>
              <a:rPr lang="en-GB" b="1" dirty="0"/>
              <a:t>3D printed – Rocket parts</a:t>
            </a:r>
          </a:p>
          <a:p>
            <a:pPr lvl="1"/>
            <a:r>
              <a:rPr lang="en-GB" dirty="0"/>
              <a:t>ABS or PLA</a:t>
            </a:r>
          </a:p>
        </p:txBody>
      </p:sp>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6809236" y="595834"/>
            <a:ext cx="2004693" cy="1669421"/>
          </a:xfrm>
          <a:prstGeom prst="rect">
            <a:avLst/>
          </a:prstGeom>
        </p:spPr>
      </p:pic>
      <p:pic>
        <p:nvPicPr>
          <p:cNvPr id="5" name="Picture 4" descr="Image result for trabant"/>
          <p:cNvPicPr/>
          <p:nvPr/>
        </p:nvPicPr>
        <p:blipFill>
          <a:blip r:embed="rId4" cstate="email">
            <a:extLst>
              <a:ext uri="{28A0092B-C50C-407E-A947-70E740481C1C}">
                <a14:useLocalDpi xmlns:a14="http://schemas.microsoft.com/office/drawing/2010/main"/>
              </a:ext>
            </a:extLst>
          </a:blip>
          <a:srcRect/>
          <a:stretch>
            <a:fillRect/>
          </a:stretch>
        </p:blipFill>
        <p:spPr bwMode="auto">
          <a:xfrm>
            <a:off x="9182775" y="1489465"/>
            <a:ext cx="2395220" cy="988060"/>
          </a:xfrm>
          <a:prstGeom prst="rect">
            <a:avLst/>
          </a:prstGeom>
          <a:noFill/>
          <a:ln>
            <a:noFill/>
          </a:ln>
        </p:spPr>
      </p:pic>
      <p:pic>
        <p:nvPicPr>
          <p:cNvPr id="6" name="Picture 5" descr="http://astermachining.com/wp-content/uploads/2016/10/20170324_182944-1-300x169.jpg"/>
          <p:cNvPicPr/>
          <p:nvPr/>
        </p:nvPicPr>
        <p:blipFill>
          <a:blip r:embed="rId5" cstate="email">
            <a:extLst>
              <a:ext uri="{28A0092B-C50C-407E-A947-70E740481C1C}">
                <a14:useLocalDpi xmlns:a14="http://schemas.microsoft.com/office/drawing/2010/main"/>
              </a:ext>
            </a:extLst>
          </a:blip>
          <a:srcRect/>
          <a:stretch>
            <a:fillRect/>
          </a:stretch>
        </p:blipFill>
        <p:spPr bwMode="auto">
          <a:xfrm>
            <a:off x="6634446" y="3212947"/>
            <a:ext cx="2354272" cy="1322956"/>
          </a:xfrm>
          <a:prstGeom prst="rect">
            <a:avLst/>
          </a:prstGeom>
          <a:noFill/>
          <a:ln>
            <a:noFill/>
          </a:ln>
        </p:spPr>
      </p:pic>
      <p:pic>
        <p:nvPicPr>
          <p:cNvPr id="7" name="Picture 6" descr="https://cdn.thingiverse.com/renders/8e/f4/49/b7/a0/DSCN0179_display_large_preview_featured.jpg"/>
          <p:cNvPicPr/>
          <p:nvPr/>
        </p:nvPicPr>
        <p:blipFill>
          <a:blip r:embed="rId6" cstate="email">
            <a:extLst>
              <a:ext uri="{28A0092B-C50C-407E-A947-70E740481C1C}">
                <a14:useLocalDpi xmlns:a14="http://schemas.microsoft.com/office/drawing/2010/main"/>
              </a:ext>
            </a:extLst>
          </a:blip>
          <a:srcRect/>
          <a:stretch>
            <a:fillRect/>
          </a:stretch>
        </p:blipFill>
        <p:spPr bwMode="auto">
          <a:xfrm>
            <a:off x="9182775" y="3766608"/>
            <a:ext cx="2399625" cy="1804537"/>
          </a:xfrm>
          <a:prstGeom prst="rect">
            <a:avLst/>
          </a:prstGeom>
          <a:noFill/>
          <a:ln>
            <a:noFill/>
          </a:ln>
        </p:spPr>
      </p:pic>
      <p:sp>
        <p:nvSpPr>
          <p:cNvPr id="8" name="Rectangle 7"/>
          <p:cNvSpPr/>
          <p:nvPr/>
        </p:nvSpPr>
        <p:spPr>
          <a:xfrm>
            <a:off x="5873488" y="4578937"/>
            <a:ext cx="3115230" cy="276999"/>
          </a:xfrm>
          <a:prstGeom prst="rect">
            <a:avLst/>
          </a:prstGeom>
        </p:spPr>
        <p:txBody>
          <a:bodyPr wrap="square">
            <a:spAutoFit/>
          </a:bodyPr>
          <a:lstStyle/>
          <a:p>
            <a:pPr algn="r"/>
            <a:r>
              <a:rPr lang="en-GB" sz="1200" u="sng" dirty="0">
                <a:latin typeface="Arial" panose="020B0604020202020204" pitchFamily="34" charset="0"/>
                <a:cs typeface="Arial" panose="020B0604020202020204" pitchFamily="34" charset="0"/>
                <a:hlinkClick r:id="rId7"/>
              </a:rPr>
              <a:t>http://astermachining.com/on-the-bench/</a:t>
            </a:r>
            <a:r>
              <a:rPr lang="en-GB" sz="1200" dirty="0">
                <a:latin typeface="Arial" panose="020B0604020202020204" pitchFamily="34" charset="0"/>
                <a:cs typeface="Arial" panose="020B0604020202020204" pitchFamily="34" charset="0"/>
              </a:rPr>
              <a:t> </a:t>
            </a:r>
          </a:p>
        </p:txBody>
      </p:sp>
      <p:sp>
        <p:nvSpPr>
          <p:cNvPr id="9" name="Rectangle 8"/>
          <p:cNvSpPr/>
          <p:nvPr/>
        </p:nvSpPr>
        <p:spPr>
          <a:xfrm>
            <a:off x="7137400" y="2586452"/>
            <a:ext cx="4445000" cy="461665"/>
          </a:xfrm>
          <a:prstGeom prst="rect">
            <a:avLst/>
          </a:prstGeom>
        </p:spPr>
        <p:txBody>
          <a:bodyPr wrap="square">
            <a:spAutoFit/>
          </a:bodyPr>
          <a:lstStyle/>
          <a:p>
            <a:pPr algn="r"/>
            <a:r>
              <a:rPr lang="en-GB" sz="1200" u="sng" dirty="0">
                <a:latin typeface="Arial" panose="020B0604020202020204" pitchFamily="34" charset="0"/>
                <a:cs typeface="Arial" panose="020B0604020202020204" pitchFamily="34" charset="0"/>
                <a:hlinkClick r:id="rId8"/>
              </a:rPr>
              <a:t>https://www.louwmanmuseum.nl/en/Ontdekken/Ontdek-de-collectie/trabant-601-ls</a:t>
            </a:r>
            <a:r>
              <a:rPr lang="en-GB" sz="1200" dirty="0">
                <a:latin typeface="Arial" panose="020B0604020202020204" pitchFamily="34" charset="0"/>
                <a:cs typeface="Arial" panose="020B0604020202020204" pitchFamily="34" charset="0"/>
              </a:rPr>
              <a:t> </a:t>
            </a:r>
          </a:p>
        </p:txBody>
      </p:sp>
      <p:sp>
        <p:nvSpPr>
          <p:cNvPr id="10" name="Rectangle 9"/>
          <p:cNvSpPr/>
          <p:nvPr/>
        </p:nvSpPr>
        <p:spPr>
          <a:xfrm>
            <a:off x="8686801" y="5571145"/>
            <a:ext cx="2878844" cy="276999"/>
          </a:xfrm>
          <a:prstGeom prst="rect">
            <a:avLst/>
          </a:prstGeom>
        </p:spPr>
        <p:txBody>
          <a:bodyPr wrap="square">
            <a:spAutoFit/>
          </a:bodyPr>
          <a:lstStyle/>
          <a:p>
            <a:pPr algn="r"/>
            <a:r>
              <a:rPr lang="en-GB" sz="1200" u="sng" dirty="0">
                <a:latin typeface="Arial" panose="020B0604020202020204" pitchFamily="34" charset="0"/>
                <a:cs typeface="Arial" panose="020B0604020202020204" pitchFamily="34" charset="0"/>
                <a:hlinkClick r:id="rId9"/>
              </a:rPr>
              <a:t>https://www.thingiverse.com/thing:8754</a:t>
            </a:r>
            <a:endParaRPr lang="en-GB" sz="1200" dirty="0">
              <a:latin typeface="Arial" panose="020B0604020202020204" pitchFamily="34" charset="0"/>
              <a:cs typeface="Arial" panose="020B0604020202020204" pitchFamily="34" charset="0"/>
            </a:endParaRPr>
          </a:p>
        </p:txBody>
      </p:sp>
      <p:sp>
        <p:nvSpPr>
          <p:cNvPr id="11" name="Rectangle 10"/>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656325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Newton’s third law</a:t>
            </a:r>
          </a:p>
        </p:txBody>
      </p:sp>
      <p:sp>
        <p:nvSpPr>
          <p:cNvPr id="3" name="Content Placeholder 2"/>
          <p:cNvSpPr>
            <a:spLocks noGrp="1"/>
          </p:cNvSpPr>
          <p:nvPr>
            <p:ph idx="1"/>
          </p:nvPr>
        </p:nvSpPr>
        <p:spPr>
          <a:xfrm>
            <a:off x="609599" y="1364105"/>
            <a:ext cx="6186985" cy="4392070"/>
          </a:xfrm>
        </p:spPr>
        <p:txBody>
          <a:bodyPr/>
          <a:lstStyle/>
          <a:p>
            <a:pPr marL="0" indent="0">
              <a:buNone/>
            </a:pPr>
            <a:r>
              <a:rPr lang="en-GB" b="1" i="1" dirty="0"/>
              <a:t>For every action there is an equal and opposite reaction</a:t>
            </a:r>
            <a:endParaRPr lang="en-GB" b="1" dirty="0"/>
          </a:p>
          <a:p>
            <a:r>
              <a:rPr lang="en-GB" dirty="0"/>
              <a:t>Hot gases from the rocket motor escape downwards at high speed</a:t>
            </a:r>
          </a:p>
          <a:p>
            <a:r>
              <a:rPr lang="en-GB" dirty="0"/>
              <a:t>The rocket motor applies an equal and opposite force upwards on the rocket</a:t>
            </a:r>
          </a:p>
        </p:txBody>
      </p:sp>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4" name="Picture 3">
            <a:extLst>
              <a:ext uri="{FF2B5EF4-FFF2-40B4-BE49-F238E27FC236}">
                <a16:creationId xmlns:a16="http://schemas.microsoft.com/office/drawing/2014/main" id="{7BB4D803-4906-47B2-9798-F0ACAF090B58}"/>
              </a:ext>
            </a:extLst>
          </p:cNvPr>
          <p:cNvPicPr>
            <a:picLocks noChangeAspect="1"/>
          </p:cNvPicPr>
          <p:nvPr/>
        </p:nvPicPr>
        <p:blipFill>
          <a:blip r:embed="rId3"/>
          <a:stretch>
            <a:fillRect/>
          </a:stretch>
        </p:blipFill>
        <p:spPr>
          <a:xfrm>
            <a:off x="8194534" y="1493150"/>
            <a:ext cx="2943930" cy="3327921"/>
          </a:xfrm>
          <a:prstGeom prst="rect">
            <a:avLst/>
          </a:prstGeom>
        </p:spPr>
      </p:pic>
    </p:spTree>
    <p:extLst>
      <p:ext uri="{BB962C8B-B14F-4D97-AF65-F5344CB8AC3E}">
        <p14:creationId xmlns:p14="http://schemas.microsoft.com/office/powerpoint/2010/main" val="18645721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Computer simulations</a:t>
            </a:r>
          </a:p>
        </p:txBody>
      </p:sp>
      <p:sp>
        <p:nvSpPr>
          <p:cNvPr id="3" name="Content Placeholder 2"/>
          <p:cNvSpPr>
            <a:spLocks noGrp="1"/>
          </p:cNvSpPr>
          <p:nvPr>
            <p:ph idx="1"/>
          </p:nvPr>
        </p:nvSpPr>
        <p:spPr>
          <a:xfrm>
            <a:off x="609600" y="1364105"/>
            <a:ext cx="9613692" cy="4392070"/>
          </a:xfrm>
        </p:spPr>
        <p:txBody>
          <a:bodyPr/>
          <a:lstStyle/>
          <a:p>
            <a:r>
              <a:rPr lang="en-GB" dirty="0"/>
              <a:t>Motion physics simulation</a:t>
            </a:r>
          </a:p>
          <a:p>
            <a:r>
              <a:rPr lang="en-GB" dirty="0"/>
              <a:t>Sun, Mercury, Venus, Earth, Mars</a:t>
            </a:r>
          </a:p>
          <a:p>
            <a:r>
              <a:rPr lang="en-GB" dirty="0"/>
              <a:t>PTC Creo Parametric </a:t>
            </a:r>
            <a:br>
              <a:rPr lang="en-GB" dirty="0"/>
            </a:br>
            <a:endParaRPr lang="en-GB" dirty="0"/>
          </a:p>
          <a:p>
            <a:endParaRPr lang="en-GB" sz="1800" u="sng" dirty="0">
              <a:solidFill>
                <a:schemeClr val="tx1"/>
              </a:solidFill>
              <a:hlinkClick r:id="rId5"/>
            </a:endParaRPr>
          </a:p>
          <a:p>
            <a:endParaRPr lang="en-GB" sz="1800" u="sng" dirty="0">
              <a:solidFill>
                <a:schemeClr val="tx1"/>
              </a:solidFill>
              <a:hlinkClick r:id="rId5"/>
            </a:endParaRPr>
          </a:p>
          <a:p>
            <a:endParaRPr lang="en-GB" sz="1800" u="sng" dirty="0">
              <a:solidFill>
                <a:schemeClr val="tx1"/>
              </a:solidFill>
              <a:hlinkClick r:id="rId5"/>
            </a:endParaRPr>
          </a:p>
          <a:p>
            <a:endParaRPr lang="en-GB" sz="1800" u="sng" dirty="0">
              <a:solidFill>
                <a:schemeClr val="tx1"/>
              </a:solidFill>
              <a:hlinkClick r:id="rId5"/>
            </a:endParaRPr>
          </a:p>
          <a:p>
            <a:endParaRPr lang="en-GB" sz="1800" u="sng" dirty="0">
              <a:solidFill>
                <a:schemeClr val="tx1"/>
              </a:solidFill>
              <a:hlinkClick r:id="rId5"/>
            </a:endParaRPr>
          </a:p>
          <a:p>
            <a:endParaRPr lang="en-GB" sz="1800" u="sng" dirty="0">
              <a:solidFill>
                <a:schemeClr val="tx1"/>
              </a:solidFill>
              <a:hlinkClick r:id="rId5"/>
            </a:endParaRPr>
          </a:p>
          <a:p>
            <a:r>
              <a:rPr lang="en-GB" sz="1800" u="sng" dirty="0">
                <a:solidFill>
                  <a:schemeClr val="tx1"/>
                </a:solidFill>
                <a:hlinkClick r:id="rId5"/>
              </a:rPr>
              <a:t>https://www.ptc.com/en/academic-program/products/free-software</a:t>
            </a:r>
            <a:r>
              <a:rPr lang="en-GB" sz="1800" dirty="0">
                <a:solidFill>
                  <a:schemeClr val="tx1"/>
                </a:solidFill>
              </a:rPr>
              <a:t>  </a:t>
            </a:r>
            <a:r>
              <a:rPr lang="en-GB" sz="1800" dirty="0"/>
              <a:t>solar_system.asm</a:t>
            </a:r>
          </a:p>
          <a:p>
            <a:endParaRPr lang="en-GB" sz="1800" dirty="0"/>
          </a:p>
          <a:p>
            <a:endParaRPr lang="en-GB" dirty="0"/>
          </a:p>
        </p:txBody>
      </p:sp>
      <p:pic>
        <p:nvPicPr>
          <p:cNvPr id="6" name="SOLAR_SYSTE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849791" y="1364105"/>
            <a:ext cx="4732609" cy="3312826"/>
          </a:xfrm>
          <a:prstGeom prst="rect">
            <a:avLst/>
          </a:prstGeom>
        </p:spPr>
      </p:pic>
      <p:sp>
        <p:nvSpPr>
          <p:cNvPr id="7" name="Rectangle 6"/>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4" name="Picture 3">
            <a:extLst>
              <a:ext uri="{FF2B5EF4-FFF2-40B4-BE49-F238E27FC236}">
                <a16:creationId xmlns:a16="http://schemas.microsoft.com/office/drawing/2014/main" id="{E9D61B79-B6C7-4B48-BFEA-590DF1A97E33}"/>
              </a:ext>
            </a:extLst>
          </p:cNvPr>
          <p:cNvPicPr>
            <a:picLocks noChangeAspect="1"/>
          </p:cNvPicPr>
          <p:nvPr/>
        </p:nvPicPr>
        <p:blipFill>
          <a:blip r:embed="rId7"/>
          <a:stretch>
            <a:fillRect/>
          </a:stretch>
        </p:blipFill>
        <p:spPr>
          <a:xfrm>
            <a:off x="618978" y="3657600"/>
            <a:ext cx="5087556" cy="1019331"/>
          </a:xfrm>
          <a:prstGeom prst="rect">
            <a:avLst/>
          </a:prstGeom>
        </p:spPr>
      </p:pic>
    </p:spTree>
    <p:extLst>
      <p:ext uri="{BB962C8B-B14F-4D97-AF65-F5344CB8AC3E}">
        <p14:creationId xmlns:p14="http://schemas.microsoft.com/office/powerpoint/2010/main" val="38950373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Testing</a:t>
            </a:r>
          </a:p>
        </p:txBody>
      </p:sp>
      <p:sp>
        <p:nvSpPr>
          <p:cNvPr id="3" name="Content Placeholder 2"/>
          <p:cNvSpPr>
            <a:spLocks noGrp="1"/>
          </p:cNvSpPr>
          <p:nvPr>
            <p:ph idx="1"/>
          </p:nvPr>
        </p:nvSpPr>
        <p:spPr/>
        <p:txBody>
          <a:bodyPr/>
          <a:lstStyle/>
          <a:p>
            <a:r>
              <a:rPr lang="en-GB" dirty="0"/>
              <a:t>Gather reliable data</a:t>
            </a:r>
          </a:p>
          <a:p>
            <a:r>
              <a:rPr lang="en-GB" dirty="0"/>
              <a:t>Measure performance</a:t>
            </a:r>
          </a:p>
          <a:p>
            <a:r>
              <a:rPr lang="en-GB" dirty="0"/>
              <a:t>Control variables</a:t>
            </a:r>
          </a:p>
          <a:p>
            <a:r>
              <a:rPr lang="en-GB" dirty="0"/>
              <a:t>Careful observation</a:t>
            </a:r>
          </a:p>
          <a:p>
            <a:r>
              <a:rPr lang="en-GB" dirty="0"/>
              <a:t>Accurate measurements</a:t>
            </a:r>
          </a:p>
          <a:p>
            <a:r>
              <a:rPr lang="en-GB" dirty="0"/>
              <a:t>Inform design improvement</a:t>
            </a:r>
          </a:p>
        </p:txBody>
      </p:sp>
      <p:pic>
        <p:nvPicPr>
          <p:cNvPr id="4" name="Picture 3"/>
          <p:cNvPicPr/>
          <p:nvPr/>
        </p:nvPicPr>
        <p:blipFill rotWithShape="1">
          <a:blip r:embed="rId3"/>
          <a:srcRect t="-20833" b="1"/>
          <a:stretch/>
        </p:blipFill>
        <p:spPr bwMode="auto">
          <a:xfrm>
            <a:off x="8139660" y="1169232"/>
            <a:ext cx="1988695" cy="2883468"/>
          </a:xfrm>
          <a:prstGeom prst="rect">
            <a:avLst/>
          </a:prstGeom>
          <a:ln>
            <a:noFill/>
          </a:ln>
          <a:extLst>
            <a:ext uri="{53640926-AAD7-44D8-BBD7-CCE9431645EC}">
              <a14:shadowObscured xmlns:a14="http://schemas.microsoft.com/office/drawing/2010/main"/>
            </a:ext>
          </a:extLst>
        </p:spPr>
      </p:pic>
      <p:sp>
        <p:nvSpPr>
          <p:cNvPr id="5" name="Rectangle 4"/>
          <p:cNvSpPr/>
          <p:nvPr/>
        </p:nvSpPr>
        <p:spPr>
          <a:xfrm>
            <a:off x="11138464" y="172506"/>
            <a:ext cx="899798"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1959988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3" cstate="email">
            <a:extLst>
              <a:ext uri="{28A0092B-C50C-407E-A947-70E740481C1C}">
                <a14:useLocalDpi xmlns:a14="http://schemas.microsoft.com/office/drawing/2010/main"/>
              </a:ext>
            </a:extLst>
          </a:blip>
          <a:stretch>
            <a:fillRect/>
          </a:stretch>
        </p:blipFill>
        <p:spPr>
          <a:xfrm>
            <a:off x="9802854" y="3336562"/>
            <a:ext cx="1576115" cy="1208569"/>
          </a:xfrm>
          <a:prstGeom prst="rect">
            <a:avLst/>
          </a:prstGeom>
        </p:spPr>
      </p:pic>
      <p:sp>
        <p:nvSpPr>
          <p:cNvPr id="2" name="Title 1"/>
          <p:cNvSpPr>
            <a:spLocks noGrp="1"/>
          </p:cNvSpPr>
          <p:nvPr>
            <p:ph type="title"/>
          </p:nvPr>
        </p:nvSpPr>
        <p:spPr/>
        <p:txBody>
          <a:bodyPr>
            <a:normAutofit fontScale="90000"/>
          </a:bodyPr>
          <a:lstStyle/>
          <a:p>
            <a:r>
              <a:rPr lang="en-GB" dirty="0"/>
              <a:t>Data</a:t>
            </a:r>
            <a:r>
              <a:rPr lang="en-GB" baseline="0" dirty="0"/>
              <a:t> logging and micro controllers</a:t>
            </a:r>
            <a:endParaRPr lang="en-GB" dirty="0"/>
          </a:p>
        </p:txBody>
      </p:sp>
      <p:sp>
        <p:nvSpPr>
          <p:cNvPr id="3" name="Content Placeholder 2"/>
          <p:cNvSpPr>
            <a:spLocks noGrp="1"/>
          </p:cNvSpPr>
          <p:nvPr>
            <p:ph idx="1"/>
          </p:nvPr>
        </p:nvSpPr>
        <p:spPr/>
        <p:txBody>
          <a:bodyPr/>
          <a:lstStyle/>
          <a:p>
            <a:r>
              <a:rPr lang="en-GB" dirty="0">
                <a:hlinkClick r:id="rId4"/>
              </a:rPr>
              <a:t>Arduino</a:t>
            </a:r>
            <a:endParaRPr lang="en-GB" dirty="0"/>
          </a:p>
          <a:p>
            <a:endParaRPr lang="en-GB" dirty="0"/>
          </a:p>
          <a:p>
            <a:r>
              <a:rPr lang="en-GB" dirty="0">
                <a:hlinkClick r:id="rId5"/>
              </a:rPr>
              <a:t>Raspberry Pi</a:t>
            </a:r>
            <a:endParaRPr lang="en-GB" dirty="0"/>
          </a:p>
          <a:p>
            <a:endParaRPr lang="en-GB" dirty="0"/>
          </a:p>
          <a:p>
            <a:r>
              <a:rPr lang="en-GB" dirty="0">
                <a:hlinkClick r:id="rId6"/>
              </a:rPr>
              <a:t>Micro:bit</a:t>
            </a:r>
            <a:endParaRPr lang="en-GB" dirty="0"/>
          </a:p>
          <a:p>
            <a:endParaRPr lang="en-GB" dirty="0"/>
          </a:p>
          <a:p>
            <a:r>
              <a:rPr lang="en-GB" dirty="0">
                <a:hlinkClick r:id="rId7"/>
              </a:rPr>
              <a:t>Crumble</a:t>
            </a:r>
            <a:endParaRPr lang="en-GB" dirty="0"/>
          </a:p>
          <a:p>
            <a:pPr lvl="1"/>
            <a:endParaRPr lang="en-GB" dirty="0"/>
          </a:p>
        </p:txBody>
      </p:sp>
      <p:pic>
        <p:nvPicPr>
          <p:cNvPr id="5" name="Picture 4"/>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401707" y="4545131"/>
            <a:ext cx="1586467" cy="1211044"/>
          </a:xfrm>
          <a:prstGeom prst="rect">
            <a:avLst/>
          </a:prstGeom>
        </p:spPr>
      </p:pic>
      <p:pic>
        <p:nvPicPr>
          <p:cNvPr id="20482" name="Picture 2" descr="Image result for Arduino"/>
          <p:cNvPicPr>
            <a:picLocks noChangeAspect="1" noChangeArrowheads="1"/>
          </p:cNvPicPr>
          <p:nvPr/>
        </p:nvPicPr>
        <p:blipFill rotWithShape="1">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rcRect l="5357" t="31643" r="2328" b="4729"/>
          <a:stretch/>
        </p:blipFill>
        <p:spPr bwMode="auto">
          <a:xfrm>
            <a:off x="9119752" y="532524"/>
            <a:ext cx="2632538" cy="2191515"/>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raspberry pi"/>
          <p:cNvPicPr>
            <a:picLocks noChangeAspect="1" noChangeArrowheads="1"/>
          </p:cNvPicPr>
          <p:nvPr/>
        </p:nvPicPr>
        <p:blipFill>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873625" y="2035111"/>
            <a:ext cx="2642633" cy="175580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b="1"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47201142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Guidance systems</a:t>
            </a:r>
          </a:p>
        </p:txBody>
      </p:sp>
      <p:sp>
        <p:nvSpPr>
          <p:cNvPr id="3" name="Content Placeholder 2"/>
          <p:cNvSpPr>
            <a:spLocks noGrp="1"/>
          </p:cNvSpPr>
          <p:nvPr>
            <p:ph idx="1"/>
          </p:nvPr>
        </p:nvSpPr>
        <p:spPr/>
        <p:txBody>
          <a:bodyPr>
            <a:normAutofit/>
          </a:bodyPr>
          <a:lstStyle/>
          <a:p>
            <a:r>
              <a:rPr lang="en-GB" dirty="0"/>
              <a:t>Passive stability</a:t>
            </a:r>
          </a:p>
          <a:p>
            <a:r>
              <a:rPr lang="en-GB" dirty="0"/>
              <a:t>Centre of gravity  in front of centre of pressure</a:t>
            </a:r>
          </a:p>
          <a:p>
            <a:pPr marL="355600" indent="0">
              <a:buNone/>
            </a:pPr>
            <a:r>
              <a:rPr lang="en-GB" sz="1400" u="sng" dirty="0">
                <a:latin typeface="Arial" panose="020B0604020202020204" pitchFamily="34" charset="0"/>
                <a:cs typeface="Arial" panose="020B0604020202020204" pitchFamily="34" charset="0"/>
                <a:hlinkClick r:id="rId3"/>
              </a:rPr>
              <a:t>http://www.robotroom.com/Model-Rocket-Launch-Controller.html</a:t>
            </a:r>
            <a:r>
              <a:rPr lang="en-GB" sz="1400" dirty="0">
                <a:latin typeface="Arial" panose="020B0604020202020204" pitchFamily="34" charset="0"/>
                <a:cs typeface="Arial" panose="020B0604020202020204" pitchFamily="34" charset="0"/>
              </a:rPr>
              <a:t> </a:t>
            </a:r>
          </a:p>
          <a:p>
            <a:endParaRPr lang="en-GB" dirty="0"/>
          </a:p>
          <a:p>
            <a:r>
              <a:rPr lang="en-GB" dirty="0"/>
              <a:t>Active guidance systems</a:t>
            </a:r>
          </a:p>
          <a:p>
            <a:r>
              <a:rPr lang="en-GB" dirty="0"/>
              <a:t>Programmable</a:t>
            </a:r>
          </a:p>
          <a:p>
            <a:r>
              <a:rPr lang="en-GB" dirty="0"/>
              <a:t>Giros,  GPS, etc.</a:t>
            </a:r>
          </a:p>
          <a:p>
            <a:pPr marL="355600" indent="0">
              <a:buNone/>
            </a:pPr>
            <a:r>
              <a:rPr lang="en-GB" sz="1400" u="sng" dirty="0">
                <a:latin typeface="Arial" panose="020B0604020202020204" pitchFamily="34" charset="0"/>
                <a:cs typeface="Arial" panose="020B0604020202020204" pitchFamily="34" charset="0"/>
                <a:hlinkClick r:id="rId4"/>
              </a:rPr>
              <a:t>https://www.youtube.com/watch?v=qnUfsLCa8h8</a:t>
            </a:r>
            <a:r>
              <a:rPr lang="en-GB" sz="1400" dirty="0">
                <a:latin typeface="Arial" panose="020B0604020202020204" pitchFamily="34" charset="0"/>
                <a:cs typeface="Arial" panose="020B0604020202020204" pitchFamily="34" charset="0"/>
              </a:rPr>
              <a:t> </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pic>
        <p:nvPicPr>
          <p:cNvPr id="5" name="Picture 4" descr="Image result for model rocket launch"/>
          <p:cNvPicPr/>
          <p:nvPr/>
        </p:nvPicPr>
        <p:blipFill>
          <a:blip r:embed="rId5" cstate="email">
            <a:extLst>
              <a:ext uri="{28A0092B-C50C-407E-A947-70E740481C1C}">
                <a14:useLocalDpi xmlns:a14="http://schemas.microsoft.com/office/drawing/2010/main"/>
              </a:ext>
            </a:extLst>
          </a:blip>
          <a:srcRect/>
          <a:stretch>
            <a:fillRect/>
          </a:stretch>
        </p:blipFill>
        <p:spPr bwMode="auto">
          <a:xfrm>
            <a:off x="8136825" y="964504"/>
            <a:ext cx="3445575" cy="2603155"/>
          </a:xfrm>
          <a:prstGeom prst="rect">
            <a:avLst/>
          </a:prstGeom>
          <a:noFill/>
          <a:ln>
            <a:noFill/>
          </a:ln>
        </p:spPr>
      </p:pic>
      <p:pic>
        <p:nvPicPr>
          <p:cNvPr id="6" name="Picture 5">
            <a:hlinkClick r:id="rId4"/>
          </p:cNvPr>
          <p:cNvPicPr/>
          <p:nvPr/>
        </p:nvPicPr>
        <p:blipFill>
          <a:blip r:embed="rId6" cstate="email">
            <a:extLst>
              <a:ext uri="{28A0092B-C50C-407E-A947-70E740481C1C}">
                <a14:useLocalDpi xmlns:a14="http://schemas.microsoft.com/office/drawing/2010/main"/>
              </a:ext>
            </a:extLst>
          </a:blip>
          <a:stretch>
            <a:fillRect/>
          </a:stretch>
        </p:blipFill>
        <p:spPr>
          <a:xfrm>
            <a:off x="8109679" y="3815158"/>
            <a:ext cx="3472721" cy="1941017"/>
          </a:xfrm>
          <a:prstGeom prst="rect">
            <a:avLst/>
          </a:prstGeom>
        </p:spPr>
      </p:pic>
      <p:sp>
        <p:nvSpPr>
          <p:cNvPr id="7" name="Rectangle 6"/>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415260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Micro</a:t>
            </a:r>
            <a:r>
              <a:rPr lang="en-GB" baseline="0" dirty="0"/>
              <a:t> </a:t>
            </a:r>
            <a:r>
              <a:rPr lang="en-GB" dirty="0"/>
              <a:t>satellites</a:t>
            </a:r>
          </a:p>
        </p:txBody>
      </p:sp>
      <p:sp>
        <p:nvSpPr>
          <p:cNvPr id="3" name="Content Placeholder 2"/>
          <p:cNvSpPr>
            <a:spLocks noGrp="1"/>
          </p:cNvSpPr>
          <p:nvPr>
            <p:ph idx="1"/>
          </p:nvPr>
        </p:nvSpPr>
        <p:spPr>
          <a:xfrm>
            <a:off x="609600" y="1364105"/>
            <a:ext cx="4576997" cy="4392070"/>
          </a:xfrm>
        </p:spPr>
        <p:txBody>
          <a:bodyPr/>
          <a:lstStyle/>
          <a:p>
            <a:r>
              <a:rPr lang="en-GB" dirty="0"/>
              <a:t>Overall number of satellites has increased</a:t>
            </a:r>
          </a:p>
          <a:p>
            <a:r>
              <a:rPr lang="en-GB" dirty="0"/>
              <a:t>Government agencies </a:t>
            </a:r>
          </a:p>
          <a:p>
            <a:r>
              <a:rPr lang="en-GB" dirty="0"/>
              <a:t>Government spin-offs</a:t>
            </a:r>
          </a:p>
          <a:p>
            <a:r>
              <a:rPr lang="en-GB" dirty="0"/>
              <a:t>Private companies</a:t>
            </a:r>
          </a:p>
          <a:p>
            <a:r>
              <a:rPr lang="en-GB" dirty="0"/>
              <a:t>Scale</a:t>
            </a:r>
          </a:p>
          <a:p>
            <a:pPr lvl="1"/>
            <a:r>
              <a:rPr lang="en-GB" dirty="0"/>
              <a:t>JWST = 6,300 kg</a:t>
            </a:r>
          </a:p>
          <a:p>
            <a:pPr lvl="1"/>
            <a:r>
              <a:rPr lang="en-GB" dirty="0"/>
              <a:t>Pico satellite ± 1 kg</a:t>
            </a:r>
          </a:p>
        </p:txBody>
      </p:sp>
      <p:sp>
        <p:nvSpPr>
          <p:cNvPr id="4" name="Rectangle 3"/>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pic>
        <p:nvPicPr>
          <p:cNvPr id="5" name="Picture 4"/>
          <p:cNvPicPr/>
          <p:nvPr/>
        </p:nvPicPr>
        <p:blipFill>
          <a:blip r:embed="rId3"/>
          <a:stretch>
            <a:fillRect/>
          </a:stretch>
        </p:blipFill>
        <p:spPr>
          <a:xfrm>
            <a:off x="5823459" y="1364105"/>
            <a:ext cx="5758941" cy="3987384"/>
          </a:xfrm>
          <a:prstGeom prst="rect">
            <a:avLst/>
          </a:prstGeom>
        </p:spPr>
      </p:pic>
      <p:sp>
        <p:nvSpPr>
          <p:cNvPr id="7" name="Rectangle 6"/>
          <p:cNvSpPr/>
          <p:nvPr/>
        </p:nvSpPr>
        <p:spPr>
          <a:xfrm>
            <a:off x="5486400" y="5392028"/>
            <a:ext cx="6096000" cy="307777"/>
          </a:xfrm>
          <a:prstGeom prst="rect">
            <a:avLst/>
          </a:prstGeom>
        </p:spPr>
        <p:txBody>
          <a:bodyPr>
            <a:spAutoFit/>
          </a:bodyPr>
          <a:lstStyle/>
          <a:p>
            <a:pPr algn="r"/>
            <a:r>
              <a:rPr lang="en-GB" sz="1400" u="sng" dirty="0">
                <a:latin typeface="Arial" panose="020B0604020202020204" pitchFamily="34" charset="0"/>
                <a:cs typeface="Arial" panose="020B0604020202020204" pitchFamily="34" charset="0"/>
                <a:hlinkClick r:id="rId4"/>
              </a:rPr>
              <a:t>https://www.economist.com/blogs/dailychart/2011/08/space-industry</a:t>
            </a:r>
            <a:r>
              <a:rPr lang="en-GB" sz="1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8286246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CubeSat</a:t>
            </a:r>
          </a:p>
        </p:txBody>
      </p:sp>
      <p:sp>
        <p:nvSpPr>
          <p:cNvPr id="3" name="Content Placeholder 2"/>
          <p:cNvSpPr>
            <a:spLocks noGrp="1"/>
          </p:cNvSpPr>
          <p:nvPr>
            <p:ph idx="1"/>
          </p:nvPr>
        </p:nvSpPr>
        <p:spPr/>
        <p:txBody>
          <a:bodyPr>
            <a:normAutofit fontScale="92500"/>
          </a:bodyPr>
          <a:lstStyle/>
          <a:p>
            <a:r>
              <a:rPr lang="en-GB" dirty="0"/>
              <a:t>A standard for </a:t>
            </a:r>
            <a:r>
              <a:rPr lang="en-GB" dirty="0" err="1"/>
              <a:t>pico</a:t>
            </a:r>
            <a:r>
              <a:rPr lang="en-GB" dirty="0"/>
              <a:t> satellites</a:t>
            </a:r>
          </a:p>
          <a:p>
            <a:pPr lvl="1"/>
            <a:r>
              <a:rPr lang="en-GB" dirty="0"/>
              <a:t>Developed by California Polytechnic State and Stamford Universities</a:t>
            </a:r>
          </a:p>
          <a:p>
            <a:r>
              <a:rPr lang="en-GB" dirty="0"/>
              <a:t>Maximums</a:t>
            </a:r>
          </a:p>
          <a:p>
            <a:pPr lvl="1"/>
            <a:r>
              <a:rPr lang="en-GB" dirty="0"/>
              <a:t>10 x 10 x 10 cm cube </a:t>
            </a:r>
          </a:p>
          <a:p>
            <a:pPr lvl="1"/>
            <a:r>
              <a:rPr lang="en-GB" dirty="0"/>
              <a:t>Maximum1.33 kg </a:t>
            </a:r>
          </a:p>
          <a:p>
            <a:r>
              <a:rPr lang="en-GB" dirty="0"/>
              <a:t>University of Surrey</a:t>
            </a:r>
          </a:p>
          <a:p>
            <a:pPr lvl="1"/>
            <a:r>
              <a:rPr lang="en-GB" dirty="0"/>
              <a:t>At the forefront of UK satellite development since 1979</a:t>
            </a:r>
          </a:p>
          <a:p>
            <a:pPr lvl="1" algn="r">
              <a:tabLst>
                <a:tab pos="5202238" algn="r"/>
              </a:tabLst>
            </a:pPr>
            <a:r>
              <a:rPr lang="en-GB" dirty="0"/>
              <a:t>Click image for video &gt;&gt;&gt;&gt;</a:t>
            </a:r>
          </a:p>
        </p:txBody>
      </p:sp>
      <p:pic>
        <p:nvPicPr>
          <p:cNvPr id="4" name="Picture 3" descr="https://www.surrey.ac.uk/sites/default/files/83991_strand_1_large.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7545316" y="596729"/>
            <a:ext cx="3172651" cy="2263863"/>
          </a:xfrm>
          <a:prstGeom prst="rect">
            <a:avLst/>
          </a:prstGeom>
          <a:noFill/>
          <a:ln>
            <a:noFill/>
          </a:ln>
        </p:spPr>
      </p:pic>
      <p:pic>
        <p:nvPicPr>
          <p:cNvPr id="5" name="Picture 4">
            <a:hlinkClick r:id="rId4"/>
          </p:cNvPr>
          <p:cNvPicPr/>
          <p:nvPr/>
        </p:nvPicPr>
        <p:blipFill>
          <a:blip r:embed="rId5"/>
          <a:stretch>
            <a:fillRect/>
          </a:stretch>
        </p:blipFill>
        <p:spPr>
          <a:xfrm>
            <a:off x="7271056" y="3057996"/>
            <a:ext cx="4311344" cy="2428359"/>
          </a:xfrm>
          <a:prstGeom prst="rect">
            <a:avLst/>
          </a:prstGeom>
        </p:spPr>
      </p:pic>
      <p:sp>
        <p:nvSpPr>
          <p:cNvPr id="6" name="Rectangle 5"/>
          <p:cNvSpPr/>
          <p:nvPr/>
        </p:nvSpPr>
        <p:spPr>
          <a:xfrm>
            <a:off x="6959600" y="5512745"/>
            <a:ext cx="4622800" cy="276999"/>
          </a:xfrm>
          <a:prstGeom prst="rect">
            <a:avLst/>
          </a:prstGeom>
        </p:spPr>
        <p:txBody>
          <a:bodyPr wrap="square">
            <a:spAutoFit/>
          </a:bodyPr>
          <a:lstStyle/>
          <a:p>
            <a:pPr algn="r"/>
            <a:r>
              <a:rPr lang="en-GB" sz="1200" dirty="0">
                <a:latin typeface="Arial" panose="020B0604020202020204" pitchFamily="34" charset="0"/>
                <a:cs typeface="Arial" panose="020B0604020202020204" pitchFamily="34" charset="0"/>
                <a:hlinkClick r:id="rId4"/>
              </a:rPr>
              <a:t>https://www.surrey.ac.uk/surrey-space-centre/missions/strand-1</a:t>
            </a:r>
            <a:r>
              <a:rPr lang="en-GB" sz="1200" dirty="0">
                <a:latin typeface="Arial" panose="020B0604020202020204" pitchFamily="34" charset="0"/>
                <a:cs typeface="Arial" panose="020B0604020202020204" pitchFamily="34" charset="0"/>
              </a:rPr>
              <a:t> </a:t>
            </a:r>
          </a:p>
        </p:txBody>
      </p:sp>
      <p:sp>
        <p:nvSpPr>
          <p:cNvPr id="7" name="Rectangle 6"/>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5018815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CubeSat</a:t>
            </a:r>
          </a:p>
        </p:txBody>
      </p:sp>
      <p:sp>
        <p:nvSpPr>
          <p:cNvPr id="3" name="Content Placeholder 2"/>
          <p:cNvSpPr>
            <a:spLocks noGrp="1"/>
          </p:cNvSpPr>
          <p:nvPr>
            <p:ph idx="1"/>
          </p:nvPr>
        </p:nvSpPr>
        <p:spPr/>
        <p:txBody>
          <a:bodyPr/>
          <a:lstStyle/>
          <a:p>
            <a:r>
              <a:rPr lang="en-GB" dirty="0"/>
              <a:t>February 2017</a:t>
            </a:r>
          </a:p>
          <a:p>
            <a:r>
              <a:rPr lang="en-GB" dirty="0"/>
              <a:t>Indian rocket (</a:t>
            </a:r>
            <a:r>
              <a:rPr lang="en-GB" dirty="0">
                <a:hlinkClick r:id="rId3"/>
              </a:rPr>
              <a:t>PSLV</a:t>
            </a:r>
            <a:r>
              <a:rPr lang="en-GB" dirty="0"/>
              <a:t>)</a:t>
            </a:r>
          </a:p>
          <a:p>
            <a:r>
              <a:rPr lang="en-GB" dirty="0"/>
              <a:t>104 </a:t>
            </a:r>
            <a:r>
              <a:rPr lang="en-GB" dirty="0" err="1"/>
              <a:t>CubeSats</a:t>
            </a:r>
            <a:r>
              <a:rPr lang="en-GB" dirty="0"/>
              <a:t> into orbit</a:t>
            </a:r>
          </a:p>
          <a:p>
            <a:r>
              <a:rPr lang="en-GB" dirty="0"/>
              <a:t>Many satellite launchers have modular payloads</a:t>
            </a:r>
          </a:p>
        </p:txBody>
      </p:sp>
      <p:pic>
        <p:nvPicPr>
          <p:cNvPr id="4" name="Picture 3"/>
          <p:cNvPicPr/>
          <p:nvPr/>
        </p:nvPicPr>
        <p:blipFill>
          <a:blip r:embed="rId4"/>
          <a:stretch>
            <a:fillRect/>
          </a:stretch>
        </p:blipFill>
        <p:spPr>
          <a:xfrm>
            <a:off x="6230911" y="1364104"/>
            <a:ext cx="5351489" cy="3567659"/>
          </a:xfrm>
          <a:prstGeom prst="rect">
            <a:avLst/>
          </a:prstGeom>
        </p:spPr>
      </p:pic>
      <p:sp>
        <p:nvSpPr>
          <p:cNvPr id="5" name="Rectangle 4"/>
          <p:cNvSpPr/>
          <p:nvPr/>
        </p:nvSpPr>
        <p:spPr>
          <a:xfrm>
            <a:off x="6230910" y="5039567"/>
            <a:ext cx="5351489" cy="584775"/>
          </a:xfrm>
          <a:prstGeom prst="rect">
            <a:avLst/>
          </a:prstGeom>
        </p:spPr>
        <p:txBody>
          <a:bodyPr wrap="square">
            <a:spAutoFit/>
          </a:bodyPr>
          <a:lstStyle/>
          <a:p>
            <a:pPr algn="ctr"/>
            <a:r>
              <a:rPr lang="en-GB" sz="1600" dirty="0">
                <a:latin typeface="Arial" panose="020B0604020202020204" pitchFamily="34" charset="0"/>
                <a:cs typeface="Arial" panose="020B0604020202020204" pitchFamily="34" charset="0"/>
                <a:hlinkClick r:id="rId5"/>
              </a:rPr>
              <a:t>https://www.theverge.com/2017/2/14/14601938/india-pslv-rocket-launch-satellites-planet-doves</a:t>
            </a:r>
            <a:r>
              <a:rPr lang="en-GB" sz="1600" dirty="0">
                <a:latin typeface="Arial" panose="020B0604020202020204" pitchFamily="34" charset="0"/>
                <a:cs typeface="Arial" panose="020B0604020202020204" pitchFamily="34" charset="0"/>
              </a:rPr>
              <a:t> </a:t>
            </a:r>
          </a:p>
        </p:txBody>
      </p:sp>
      <p:sp>
        <p:nvSpPr>
          <p:cNvPr id="6" name="Rectangle 5"/>
          <p:cNvSpPr/>
          <p:nvPr/>
        </p:nvSpPr>
        <p:spPr>
          <a:xfrm>
            <a:off x="11138464" y="172506"/>
            <a:ext cx="899798"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3166186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Newton’s second law</a:t>
            </a:r>
          </a:p>
        </p:txBody>
      </p:sp>
      <p:sp>
        <p:nvSpPr>
          <p:cNvPr id="3" name="Content Placeholder 2"/>
          <p:cNvSpPr>
            <a:spLocks noGrp="1"/>
          </p:cNvSpPr>
          <p:nvPr>
            <p:ph idx="1"/>
          </p:nvPr>
        </p:nvSpPr>
        <p:spPr>
          <a:xfrm>
            <a:off x="609600" y="1184223"/>
            <a:ext cx="5486400" cy="4571952"/>
          </a:xfrm>
        </p:spPr>
        <p:txBody>
          <a:bodyPr>
            <a:normAutofit fontScale="92500" lnSpcReduction="10000"/>
          </a:bodyPr>
          <a:lstStyle/>
          <a:p>
            <a:r>
              <a:rPr lang="en-GB" i="1" dirty="0"/>
              <a:t>Force = the change in momentum (mV) over time. For a constant mass, force =mass x acceleration. F=ma. </a:t>
            </a:r>
          </a:p>
          <a:p>
            <a:r>
              <a:rPr lang="en-GB" dirty="0"/>
              <a:t>The force from the rocket motor is greater than the force of </a:t>
            </a:r>
            <a:r>
              <a:rPr lang="en-GB" b="1" dirty="0"/>
              <a:t>gravity</a:t>
            </a:r>
            <a:r>
              <a:rPr lang="en-GB" dirty="0"/>
              <a:t> acting downwards on the mass of the rocket. </a:t>
            </a:r>
          </a:p>
          <a:p>
            <a:r>
              <a:rPr lang="en-GB" dirty="0"/>
              <a:t>With excess force acting upwards, the rocket will </a:t>
            </a:r>
            <a:r>
              <a:rPr lang="en-GB" b="1" dirty="0"/>
              <a:t>accelerate</a:t>
            </a:r>
            <a:r>
              <a:rPr lang="en-GB" dirty="0"/>
              <a:t>, increasing in </a:t>
            </a:r>
            <a:r>
              <a:rPr lang="en-GB" b="1" dirty="0"/>
              <a:t>velocity</a:t>
            </a:r>
            <a:r>
              <a:rPr lang="en-GB" dirty="0"/>
              <a:t> and </a:t>
            </a:r>
            <a:r>
              <a:rPr lang="en-GB" b="1" dirty="0"/>
              <a:t>height</a:t>
            </a:r>
            <a:r>
              <a:rPr lang="en-GB" dirty="0"/>
              <a:t>.</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195420" y="1705130"/>
            <a:ext cx="4152964" cy="3406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047804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flight</a:t>
            </a:r>
            <a:r>
              <a:rPr lang="en-GB" baseline="0" dirty="0"/>
              <a:t> profile</a:t>
            </a:r>
            <a:endParaRPr lang="en-GB" dirty="0"/>
          </a:p>
        </p:txBody>
      </p:sp>
      <p:sp>
        <p:nvSpPr>
          <p:cNvPr id="3" name="Content Placeholder 2"/>
          <p:cNvSpPr>
            <a:spLocks noGrp="1"/>
          </p:cNvSpPr>
          <p:nvPr>
            <p:ph idx="1"/>
          </p:nvPr>
        </p:nvSpPr>
        <p:spPr/>
        <p:txBody>
          <a:bodyPr>
            <a:normAutofit/>
          </a:bodyPr>
          <a:lstStyle/>
          <a:p>
            <a:pPr lvl="0"/>
            <a:r>
              <a:rPr lang="en-GB" b="1" dirty="0"/>
              <a:t>Launch</a:t>
            </a:r>
            <a:endParaRPr lang="en-GB" dirty="0"/>
          </a:p>
          <a:p>
            <a:pPr lvl="1"/>
            <a:r>
              <a:rPr lang="en-GB" dirty="0"/>
              <a:t>Rocket thrust – acceleration</a:t>
            </a:r>
          </a:p>
          <a:p>
            <a:pPr lvl="0"/>
            <a:r>
              <a:rPr lang="en-GB" b="1" dirty="0"/>
              <a:t>Motor burn-out</a:t>
            </a:r>
            <a:endParaRPr lang="en-GB" dirty="0"/>
          </a:p>
          <a:p>
            <a:pPr lvl="1"/>
            <a:r>
              <a:rPr lang="en-GB" dirty="0"/>
              <a:t>Coasting flight – deceleration</a:t>
            </a:r>
          </a:p>
          <a:p>
            <a:pPr lvl="0"/>
            <a:r>
              <a:rPr lang="en-GB" b="1" dirty="0"/>
              <a:t>Parachute deploys</a:t>
            </a:r>
            <a:endParaRPr lang="en-GB" dirty="0"/>
          </a:p>
          <a:p>
            <a:pPr lvl="1"/>
            <a:r>
              <a:rPr lang="en-GB" dirty="0"/>
              <a:t>Controlled descent – terminal velocity</a:t>
            </a:r>
          </a:p>
          <a:p>
            <a:pPr lvl="1"/>
            <a:r>
              <a:rPr lang="en-GB" dirty="0"/>
              <a:t>Touchdown</a:t>
            </a:r>
          </a:p>
        </p:txBody>
      </p:sp>
      <p:pic>
        <p:nvPicPr>
          <p:cNvPr id="4" name="Picture 3"/>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704944" y="481329"/>
            <a:ext cx="3877456" cy="5073041"/>
          </a:xfrm>
          <a:prstGeom prst="rect">
            <a:avLst/>
          </a:prstGeom>
        </p:spPr>
      </p:pic>
      <p:sp>
        <p:nvSpPr>
          <p:cNvPr id="5" name="Rectangle 4"/>
          <p:cNvSpPr/>
          <p:nvPr/>
        </p:nvSpPr>
        <p:spPr>
          <a:xfrm>
            <a:off x="11138464" y="172506"/>
            <a:ext cx="887872" cy="461665"/>
          </a:xfrm>
          <a:prstGeom prst="rect">
            <a:avLst/>
          </a:prstGeom>
        </p:spPr>
        <p:txBody>
          <a:bodyPr wrap="none">
            <a:spAutoFit/>
          </a:bodyPr>
          <a:lstStyle/>
          <a:p>
            <a:r>
              <a:rPr lang="en-GB" sz="2400" dirty="0">
                <a:solidFill>
                  <a:srgbClr val="FF0000"/>
                </a:solidFill>
              </a:rPr>
              <a:t>S</a:t>
            </a:r>
            <a:r>
              <a:rPr lang="en-GB" sz="2400" dirty="0">
                <a:solidFill>
                  <a:srgbClr val="00B050"/>
                </a:solidFill>
              </a:rPr>
              <a:t>T</a:t>
            </a:r>
            <a:r>
              <a:rPr lang="en-GB" sz="2400" b="1"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2585691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Rocket fuel load</a:t>
            </a:r>
          </a:p>
        </p:txBody>
      </p:sp>
      <p:sp>
        <p:nvSpPr>
          <p:cNvPr id="3" name="Content Placeholder 2"/>
          <p:cNvSpPr>
            <a:spLocks noGrp="1"/>
          </p:cNvSpPr>
          <p:nvPr>
            <p:ph idx="1"/>
          </p:nvPr>
        </p:nvSpPr>
        <p:spPr/>
        <p:txBody>
          <a:bodyPr/>
          <a:lstStyle/>
          <a:p>
            <a:r>
              <a:rPr lang="en-GB" dirty="0"/>
              <a:t>Fuel &gt; 50% of rocket mass at launch</a:t>
            </a:r>
          </a:p>
          <a:p>
            <a:r>
              <a:rPr lang="en-GB" dirty="0"/>
              <a:t>Fuel burn significantly reduces rocket mass during flight, increasing velocity and acceleration</a:t>
            </a:r>
          </a:p>
        </p:txBody>
      </p:sp>
      <p:pic>
        <p:nvPicPr>
          <p:cNvPr id="4" name="Picture 3" descr="http://www.esa.int/var/esa/storage/images/esa_multimedia/images/2003/02/the_ariane_launcher_family_artist_s_view/9654211-3-eng-GB/The_Ariane_launcher_family_artist_s_view_node_full_image_2.jpg"/>
          <p:cNvPicPr/>
          <p:nvPr/>
        </p:nvPicPr>
        <p:blipFill>
          <a:blip r:embed="rId3" cstate="email">
            <a:extLst>
              <a:ext uri="{28A0092B-C50C-407E-A947-70E740481C1C}">
                <a14:useLocalDpi xmlns:a14="http://schemas.microsoft.com/office/drawing/2010/main"/>
              </a:ext>
            </a:extLst>
          </a:blip>
          <a:srcRect/>
          <a:stretch>
            <a:fillRect/>
          </a:stretch>
        </p:blipFill>
        <p:spPr bwMode="auto">
          <a:xfrm>
            <a:off x="7343579" y="1600201"/>
            <a:ext cx="4238822" cy="3391524"/>
          </a:xfrm>
          <a:prstGeom prst="rect">
            <a:avLst/>
          </a:prstGeom>
          <a:noFill/>
          <a:ln>
            <a:noFill/>
          </a:ln>
        </p:spPr>
      </p:pic>
      <p:sp>
        <p:nvSpPr>
          <p:cNvPr id="5" name="Rectangle 4"/>
          <p:cNvSpPr/>
          <p:nvPr/>
        </p:nvSpPr>
        <p:spPr>
          <a:xfrm>
            <a:off x="8473135" y="5163075"/>
            <a:ext cx="1784399" cy="338554"/>
          </a:xfrm>
          <a:prstGeom prst="rect">
            <a:avLst/>
          </a:prstGeom>
        </p:spPr>
        <p:txBody>
          <a:bodyPr wrap="none">
            <a:spAutoFit/>
          </a:bodyPr>
          <a:lstStyle/>
          <a:p>
            <a:r>
              <a:rPr lang="en-GB" sz="1600" u="sng" dirty="0">
                <a:latin typeface="Arial" panose="020B0604020202020204" pitchFamily="34" charset="0"/>
                <a:cs typeface="Arial" panose="020B0604020202020204" pitchFamily="34" charset="0"/>
                <a:hlinkClick r:id="rId4"/>
              </a:rPr>
              <a:t>http://www.esa.int</a:t>
            </a:r>
            <a:endParaRPr lang="en-GB" sz="1600" dirty="0">
              <a:latin typeface="Arial" panose="020B0604020202020204" pitchFamily="34" charset="0"/>
              <a:cs typeface="Arial" panose="020B0604020202020204" pitchFamily="34" charset="0"/>
            </a:endParaRPr>
          </a:p>
        </p:txBody>
      </p:sp>
      <p:sp>
        <p:nvSpPr>
          <p:cNvPr id="6" name="Rectangle 5"/>
          <p:cNvSpPr/>
          <p:nvPr/>
        </p:nvSpPr>
        <p:spPr>
          <a:xfrm>
            <a:off x="11138464" y="172506"/>
            <a:ext cx="887872" cy="461665"/>
          </a:xfrm>
          <a:prstGeom prst="rect">
            <a:avLst/>
          </a:prstGeom>
        </p:spPr>
        <p:txBody>
          <a:bodyPr wrap="none">
            <a:spAutoFit/>
          </a:bodyPr>
          <a:lstStyle/>
          <a:p>
            <a:r>
              <a:rPr lang="en-GB" sz="2400" b="1" dirty="0">
                <a:solidFill>
                  <a:srgbClr val="FF0000"/>
                </a:solidFill>
              </a:rPr>
              <a:t>S</a:t>
            </a:r>
            <a:r>
              <a:rPr lang="en-GB" sz="2400" dirty="0">
                <a:solidFill>
                  <a:srgbClr val="00B050"/>
                </a:solidFill>
              </a:rPr>
              <a:t>T</a:t>
            </a:r>
            <a:r>
              <a:rPr lang="en-GB" sz="2400" dirty="0">
                <a:solidFill>
                  <a:srgbClr val="7030A0"/>
                </a:solidFill>
              </a:rPr>
              <a:t>E</a:t>
            </a:r>
            <a:r>
              <a:rPr lang="en-GB" sz="2400" dirty="0">
                <a:solidFill>
                  <a:srgbClr val="0070C0"/>
                </a:solidFill>
              </a:rPr>
              <a:t>M</a:t>
            </a:r>
          </a:p>
        </p:txBody>
      </p:sp>
    </p:spTree>
    <p:extLst>
      <p:ext uri="{BB962C8B-B14F-4D97-AF65-F5344CB8AC3E}">
        <p14:creationId xmlns:p14="http://schemas.microsoft.com/office/powerpoint/2010/main" val="8003485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12864</TotalTime>
  <Words>8176</Words>
  <Application>Microsoft Office PowerPoint</Application>
  <PresentationFormat>Widescreen</PresentationFormat>
  <Paragraphs>1070</Paragraphs>
  <Slides>66</Slides>
  <Notes>66</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66</vt:i4>
      </vt:variant>
    </vt:vector>
  </HeadingPairs>
  <TitlesOfParts>
    <vt:vector size="73" baseType="lpstr">
      <vt:lpstr>Arial</vt:lpstr>
      <vt:lpstr>Calibri</vt:lpstr>
      <vt:lpstr>Cambria</vt:lpstr>
      <vt:lpstr>Courier New</vt:lpstr>
      <vt:lpstr>Symbol</vt:lpstr>
      <vt:lpstr>Times New Roman</vt:lpstr>
      <vt:lpstr>Office Theme</vt:lpstr>
      <vt:lpstr>Satellite Launch Systems</vt:lpstr>
      <vt:lpstr>Outcomes</vt:lpstr>
      <vt:lpstr>Working in teams – age 11-14</vt:lpstr>
      <vt:lpstr>Newton’s laws of motion</vt:lpstr>
      <vt:lpstr>Newton’s first law</vt:lpstr>
      <vt:lpstr>Newton’s third law</vt:lpstr>
      <vt:lpstr>Newton’s second law</vt:lpstr>
      <vt:lpstr>Rocket flight profile</vt:lpstr>
      <vt:lpstr>Rocket fuel load</vt:lpstr>
      <vt:lpstr>Satellite launch systems</vt:lpstr>
      <vt:lpstr>Alternative launch systems – Balloon</vt:lpstr>
      <vt:lpstr>Alternative launch systems – Air launch</vt:lpstr>
      <vt:lpstr>Alternative launch systems – Runway</vt:lpstr>
      <vt:lpstr>Rocket kits</vt:lpstr>
      <vt:lpstr>Rocket build</vt:lpstr>
      <vt:lpstr>Rocket costings – Materials</vt:lpstr>
      <vt:lpstr>Rocket costings – Labour</vt:lpstr>
      <vt:lpstr>Rocket costings – Totals</vt:lpstr>
      <vt:lpstr>Rocket testing</vt:lpstr>
      <vt:lpstr>Rocket testing – Variables</vt:lpstr>
      <vt:lpstr>Rocket testing – Flight times</vt:lpstr>
      <vt:lpstr>Rocket testing – Recording angles</vt:lpstr>
      <vt:lpstr>Rocket testing – Calculating height 1</vt:lpstr>
      <vt:lpstr>Rocket testing – Calculating height 2</vt:lpstr>
      <vt:lpstr>Rocket data and performance</vt:lpstr>
      <vt:lpstr>Rocket re-use</vt:lpstr>
      <vt:lpstr>Falcon heavy test launch</vt:lpstr>
      <vt:lpstr>Refurbished rockets</vt:lpstr>
      <vt:lpstr>Costing refurbished flights</vt:lpstr>
      <vt:lpstr>Costing rocket re-use</vt:lpstr>
      <vt:lpstr>Rocket mass</vt:lpstr>
      <vt:lpstr>Computer analysis - Rocket mass</vt:lpstr>
      <vt:lpstr>Computer analysis – motion simulation</vt:lpstr>
      <vt:lpstr>Computer analysis – Motion simulation</vt:lpstr>
      <vt:lpstr>Rocket design and manufacture</vt:lpstr>
      <vt:lpstr>Satellite launch systems – age 14+</vt:lpstr>
      <vt:lpstr>Design – based on understanding</vt:lpstr>
      <vt:lpstr>Solid fuel rocket motors</vt:lpstr>
      <vt:lpstr>Solid fuel rocket motors</vt:lpstr>
      <vt:lpstr>Solid fuel rocket motors</vt:lpstr>
      <vt:lpstr>Solid fuel rocket motors</vt:lpstr>
      <vt:lpstr>Height at motor burn out</vt:lpstr>
      <vt:lpstr>Velocity at motor burnout</vt:lpstr>
      <vt:lpstr>Height or altitude 1</vt:lpstr>
      <vt:lpstr>Height or altitude 2</vt:lpstr>
      <vt:lpstr>Maximum height – Apogee</vt:lpstr>
      <vt:lpstr>Apogee - Calculations</vt:lpstr>
      <vt:lpstr>Rocket structures</vt:lpstr>
      <vt:lpstr>Materials</vt:lpstr>
      <vt:lpstr>Aerodynamics – Frontal area</vt:lpstr>
      <vt:lpstr>Aerodynamics – Drag</vt:lpstr>
      <vt:lpstr>Aerodynamics – High speeds</vt:lpstr>
      <vt:lpstr>Aerodynamics – CFD</vt:lpstr>
      <vt:lpstr>Aerodynamics – Wind tunnel</vt:lpstr>
      <vt:lpstr>Aerodynamics – Wind tunnel</vt:lpstr>
      <vt:lpstr>Payload rockets</vt:lpstr>
      <vt:lpstr>Live payloads</vt:lpstr>
      <vt:lpstr>First animal in space</vt:lpstr>
      <vt:lpstr>Manufacture</vt:lpstr>
      <vt:lpstr>Computer simulations</vt:lpstr>
      <vt:lpstr>Testing</vt:lpstr>
      <vt:lpstr>Data logging and micro controllers</vt:lpstr>
      <vt:lpstr>Guidance systems</vt:lpstr>
      <vt:lpstr>Micro satellites</vt:lpstr>
      <vt:lpstr>CubeSat</vt:lpstr>
      <vt:lpstr>CubeSat</vt:lpstr>
    </vt:vector>
  </TitlesOfParts>
  <Company>D&amp;T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Neil Whitton</dc:creator>
  <cp:lastModifiedBy>Willy Adam</cp:lastModifiedBy>
  <cp:revision>296</cp:revision>
  <dcterms:created xsi:type="dcterms:W3CDTF">2015-07-03T11:21:15Z</dcterms:created>
  <dcterms:modified xsi:type="dcterms:W3CDTF">2018-03-23T16:23:16Z</dcterms:modified>
</cp:coreProperties>
</file>