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318" r:id="rId3"/>
    <p:sldId id="267" r:id="rId4"/>
    <p:sldId id="287" r:id="rId5"/>
    <p:sldId id="295" r:id="rId6"/>
    <p:sldId id="298" r:id="rId7"/>
    <p:sldId id="296" r:id="rId8"/>
    <p:sldId id="297" r:id="rId9"/>
    <p:sldId id="290" r:id="rId10"/>
    <p:sldId id="291" r:id="rId11"/>
    <p:sldId id="283" r:id="rId12"/>
    <p:sldId id="284" r:id="rId13"/>
    <p:sldId id="292" r:id="rId14"/>
    <p:sldId id="307" r:id="rId15"/>
    <p:sldId id="299" r:id="rId16"/>
    <p:sldId id="301" r:id="rId17"/>
    <p:sldId id="321" r:id="rId18"/>
    <p:sldId id="309" r:id="rId19"/>
    <p:sldId id="304" r:id="rId20"/>
    <p:sldId id="316" r:id="rId21"/>
    <p:sldId id="303" r:id="rId22"/>
    <p:sldId id="322" r:id="rId23"/>
    <p:sldId id="305" r:id="rId24"/>
    <p:sldId id="310" r:id="rId25"/>
    <p:sldId id="312" r:id="rId26"/>
    <p:sldId id="323" r:id="rId27"/>
    <p:sldId id="317" r:id="rId28"/>
    <p:sldId id="324" r:id="rId29"/>
    <p:sldId id="308" r:id="rId30"/>
    <p:sldId id="319" r:id="rId31"/>
    <p:sldId id="28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9"/>
  </p:normalViewPr>
  <p:slideViewPr>
    <p:cSldViewPr snapToGrid="0">
      <p:cViewPr varScale="1">
        <p:scale>
          <a:sx n="108" d="100"/>
          <a:sy n="108" d="100"/>
        </p:scale>
        <p:origin x="7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9CE55-8711-5A47-BBC6-C2D354072490}" type="datetimeFigureOut">
              <a:rPr lang="en-GB" smtClean="0"/>
              <a:t>26/04/2023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A6DA57-3A8B-4144-9C79-64E4102434A2}" type="slidenum">
              <a:rPr lang="en-GB" smtClean="0"/>
              <a:t>‹#›</a:t>
            </a:fld>
            <a:endParaRPr lang="en-GB"/>
          </a:p>
        </p:txBody>
      </p:sp>
    </p:spTree>
    <p:extLst>
      <p:ext uri="{BB962C8B-B14F-4D97-AF65-F5344CB8AC3E}">
        <p14:creationId xmlns:p14="http://schemas.microsoft.com/office/powerpoint/2010/main" val="2678880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Introduction. Thank you for the invitation to speak. Delighted to be here and honoured to be asked to speak</a:t>
            </a:r>
          </a:p>
        </p:txBody>
      </p:sp>
      <p:sp>
        <p:nvSpPr>
          <p:cNvPr id="4" name="Slide Number Placeholder 3"/>
          <p:cNvSpPr>
            <a:spLocks noGrp="1"/>
          </p:cNvSpPr>
          <p:nvPr>
            <p:ph type="sldNum" sz="quarter" idx="5"/>
          </p:nvPr>
        </p:nvSpPr>
        <p:spPr/>
        <p:txBody>
          <a:bodyPr/>
          <a:lstStyle/>
          <a:p>
            <a:fld id="{E1A6DA57-3A8B-4144-9C79-64E4102434A2}" type="slidenum">
              <a:rPr lang="en-GB" smtClean="0"/>
              <a:t>1</a:t>
            </a:fld>
            <a:endParaRPr lang="en-GB"/>
          </a:p>
        </p:txBody>
      </p:sp>
    </p:spTree>
    <p:extLst>
      <p:ext uri="{BB962C8B-B14F-4D97-AF65-F5344CB8AC3E}">
        <p14:creationId xmlns:p14="http://schemas.microsoft.com/office/powerpoint/2010/main" val="812591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Four areas of action – None require government intervention</a:t>
            </a:r>
          </a:p>
        </p:txBody>
      </p:sp>
      <p:sp>
        <p:nvSpPr>
          <p:cNvPr id="4" name="Slide Number Placeholder 3"/>
          <p:cNvSpPr>
            <a:spLocks noGrp="1"/>
          </p:cNvSpPr>
          <p:nvPr>
            <p:ph type="sldNum" sz="quarter" idx="5"/>
          </p:nvPr>
        </p:nvSpPr>
        <p:spPr/>
        <p:txBody>
          <a:bodyPr/>
          <a:lstStyle/>
          <a:p>
            <a:fld id="{E1A6DA57-3A8B-4144-9C79-64E4102434A2}" type="slidenum">
              <a:rPr lang="en-GB" smtClean="0"/>
              <a:t>11</a:t>
            </a:fld>
            <a:endParaRPr lang="en-GB"/>
          </a:p>
        </p:txBody>
      </p:sp>
    </p:spTree>
    <p:extLst>
      <p:ext uri="{BB962C8B-B14F-4D97-AF65-F5344CB8AC3E}">
        <p14:creationId xmlns:p14="http://schemas.microsoft.com/office/powerpoint/2010/main" val="454978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 three we accept is unlikely under a Conservative Government (Robert Halfon). Points one and two are easy with appropriate Govt. backing. </a:t>
            </a:r>
          </a:p>
        </p:txBody>
      </p:sp>
      <p:sp>
        <p:nvSpPr>
          <p:cNvPr id="4" name="Slide Number Placeholder 3"/>
          <p:cNvSpPr>
            <a:spLocks noGrp="1"/>
          </p:cNvSpPr>
          <p:nvPr>
            <p:ph type="sldNum" sz="quarter" idx="5"/>
          </p:nvPr>
        </p:nvSpPr>
        <p:spPr/>
        <p:txBody>
          <a:bodyPr/>
          <a:lstStyle/>
          <a:p>
            <a:fld id="{E1A6DA57-3A8B-4144-9C79-64E4102434A2}" type="slidenum">
              <a:rPr lang="en-GB" smtClean="0"/>
              <a:t>12</a:t>
            </a:fld>
            <a:endParaRPr lang="en-GB"/>
          </a:p>
        </p:txBody>
      </p:sp>
    </p:spTree>
    <p:extLst>
      <p:ext uri="{BB962C8B-B14F-4D97-AF65-F5344CB8AC3E}">
        <p14:creationId xmlns:p14="http://schemas.microsoft.com/office/powerpoint/2010/main" val="894189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DfE comments so far…They want “transformational change” (Civil servants). Balance between playing the right political game and doing what we believe to be right</a:t>
            </a:r>
          </a:p>
        </p:txBody>
      </p:sp>
      <p:sp>
        <p:nvSpPr>
          <p:cNvPr id="4" name="Slide Number Placeholder 3"/>
          <p:cNvSpPr>
            <a:spLocks noGrp="1"/>
          </p:cNvSpPr>
          <p:nvPr>
            <p:ph type="sldNum" sz="quarter" idx="5"/>
          </p:nvPr>
        </p:nvSpPr>
        <p:spPr/>
        <p:txBody>
          <a:bodyPr/>
          <a:lstStyle/>
          <a:p>
            <a:fld id="{E1A6DA57-3A8B-4144-9C79-64E4102434A2}" type="slidenum">
              <a:rPr lang="en-GB" smtClean="0"/>
              <a:t>13</a:t>
            </a:fld>
            <a:endParaRPr lang="en-GB"/>
          </a:p>
        </p:txBody>
      </p:sp>
    </p:spTree>
    <p:extLst>
      <p:ext uri="{BB962C8B-B14F-4D97-AF65-F5344CB8AC3E}">
        <p14:creationId xmlns:p14="http://schemas.microsoft.com/office/powerpoint/2010/main" val="1058776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Vision starts here</a:t>
            </a:r>
          </a:p>
        </p:txBody>
      </p:sp>
      <p:sp>
        <p:nvSpPr>
          <p:cNvPr id="4" name="Slide Number Placeholder 3"/>
          <p:cNvSpPr>
            <a:spLocks noGrp="1"/>
          </p:cNvSpPr>
          <p:nvPr>
            <p:ph type="sldNum" sz="quarter" idx="5"/>
          </p:nvPr>
        </p:nvSpPr>
        <p:spPr/>
        <p:txBody>
          <a:bodyPr/>
          <a:lstStyle/>
          <a:p>
            <a:fld id="{E1A6DA57-3A8B-4144-9C79-64E4102434A2}" type="slidenum">
              <a:rPr lang="en-GB" smtClean="0"/>
              <a:t>14</a:t>
            </a:fld>
            <a:endParaRPr lang="en-GB"/>
          </a:p>
        </p:txBody>
      </p:sp>
    </p:spTree>
    <p:extLst>
      <p:ext uri="{BB962C8B-B14F-4D97-AF65-F5344CB8AC3E}">
        <p14:creationId xmlns:p14="http://schemas.microsoft.com/office/powerpoint/2010/main" val="1055319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Teachers don’t want and arguably cannot cope with “transformational change” important to build on what we have gained and not lose the audience</a:t>
            </a:r>
          </a:p>
        </p:txBody>
      </p:sp>
      <p:sp>
        <p:nvSpPr>
          <p:cNvPr id="4" name="Slide Number Placeholder 3"/>
          <p:cNvSpPr>
            <a:spLocks noGrp="1"/>
          </p:cNvSpPr>
          <p:nvPr>
            <p:ph type="sldNum" sz="quarter" idx="5"/>
          </p:nvPr>
        </p:nvSpPr>
        <p:spPr/>
        <p:txBody>
          <a:bodyPr/>
          <a:lstStyle/>
          <a:p>
            <a:fld id="{E1A6DA57-3A8B-4144-9C79-64E4102434A2}" type="slidenum">
              <a:rPr lang="en-GB" smtClean="0"/>
              <a:t>15</a:t>
            </a:fld>
            <a:endParaRPr lang="en-GB"/>
          </a:p>
        </p:txBody>
      </p:sp>
    </p:spTree>
    <p:extLst>
      <p:ext uri="{BB962C8B-B14F-4D97-AF65-F5344CB8AC3E}">
        <p14:creationId xmlns:p14="http://schemas.microsoft.com/office/powerpoint/2010/main" val="9293345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Circularity should be here, students are well aware they are in a ‘broken’ world and want to be part of the solution. Increased emphasis on CAD/CAM A national training programme</a:t>
            </a:r>
          </a:p>
        </p:txBody>
      </p:sp>
      <p:sp>
        <p:nvSpPr>
          <p:cNvPr id="4" name="Slide Number Placeholder 3"/>
          <p:cNvSpPr>
            <a:spLocks noGrp="1"/>
          </p:cNvSpPr>
          <p:nvPr>
            <p:ph type="sldNum" sz="quarter" idx="5"/>
          </p:nvPr>
        </p:nvSpPr>
        <p:spPr/>
        <p:txBody>
          <a:bodyPr/>
          <a:lstStyle/>
          <a:p>
            <a:fld id="{E1A6DA57-3A8B-4144-9C79-64E4102434A2}" type="slidenum">
              <a:rPr lang="en-GB" smtClean="0"/>
              <a:t>16</a:t>
            </a:fld>
            <a:endParaRPr lang="en-GB"/>
          </a:p>
        </p:txBody>
      </p:sp>
    </p:spTree>
    <p:extLst>
      <p:ext uri="{BB962C8B-B14F-4D97-AF65-F5344CB8AC3E}">
        <p14:creationId xmlns:p14="http://schemas.microsoft.com/office/powerpoint/2010/main" val="3933910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14,800 trained specialists in 2009, less than 6,500 now. This NC statement of intent is as valuable and relevant as it ever was</a:t>
            </a:r>
          </a:p>
        </p:txBody>
      </p:sp>
      <p:sp>
        <p:nvSpPr>
          <p:cNvPr id="4" name="Slide Number Placeholder 3"/>
          <p:cNvSpPr>
            <a:spLocks noGrp="1"/>
          </p:cNvSpPr>
          <p:nvPr>
            <p:ph type="sldNum" sz="quarter" idx="5"/>
          </p:nvPr>
        </p:nvSpPr>
        <p:spPr/>
        <p:txBody>
          <a:bodyPr/>
          <a:lstStyle/>
          <a:p>
            <a:fld id="{E1A6DA57-3A8B-4144-9C79-64E4102434A2}" type="slidenum">
              <a:rPr lang="en-GB" smtClean="0"/>
              <a:t>17</a:t>
            </a:fld>
            <a:endParaRPr lang="en-GB"/>
          </a:p>
        </p:txBody>
      </p:sp>
    </p:spTree>
    <p:extLst>
      <p:ext uri="{BB962C8B-B14F-4D97-AF65-F5344CB8AC3E}">
        <p14:creationId xmlns:p14="http://schemas.microsoft.com/office/powerpoint/2010/main" val="27731664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to systems and design thinking and focus on the process not just the outcome</a:t>
            </a:r>
          </a:p>
        </p:txBody>
      </p:sp>
      <p:sp>
        <p:nvSpPr>
          <p:cNvPr id="4" name="Slide Number Placeholder 3"/>
          <p:cNvSpPr>
            <a:spLocks noGrp="1"/>
          </p:cNvSpPr>
          <p:nvPr>
            <p:ph type="sldNum" sz="quarter" idx="5"/>
          </p:nvPr>
        </p:nvSpPr>
        <p:spPr/>
        <p:txBody>
          <a:bodyPr/>
          <a:lstStyle/>
          <a:p>
            <a:fld id="{E1A6DA57-3A8B-4144-9C79-64E4102434A2}" type="slidenum">
              <a:rPr lang="en-GB" smtClean="0"/>
              <a:t>18</a:t>
            </a:fld>
            <a:endParaRPr lang="en-GB"/>
          </a:p>
        </p:txBody>
      </p:sp>
    </p:spTree>
    <p:extLst>
      <p:ext uri="{BB962C8B-B14F-4D97-AF65-F5344CB8AC3E}">
        <p14:creationId xmlns:p14="http://schemas.microsoft.com/office/powerpoint/2010/main" val="3546028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Real-world problems allow students to see the relevance and value of the subject. Bringing industry and education closer together with a common cause. </a:t>
            </a:r>
          </a:p>
        </p:txBody>
      </p:sp>
      <p:sp>
        <p:nvSpPr>
          <p:cNvPr id="4" name="Slide Number Placeholder 3"/>
          <p:cNvSpPr>
            <a:spLocks noGrp="1"/>
          </p:cNvSpPr>
          <p:nvPr>
            <p:ph type="sldNum" sz="quarter" idx="5"/>
          </p:nvPr>
        </p:nvSpPr>
        <p:spPr/>
        <p:txBody>
          <a:bodyPr/>
          <a:lstStyle/>
          <a:p>
            <a:fld id="{E1A6DA57-3A8B-4144-9C79-64E4102434A2}" type="slidenum">
              <a:rPr lang="en-GB" smtClean="0"/>
              <a:t>19</a:t>
            </a:fld>
            <a:endParaRPr lang="en-GB"/>
          </a:p>
        </p:txBody>
      </p:sp>
    </p:spTree>
    <p:extLst>
      <p:ext uri="{BB962C8B-B14F-4D97-AF65-F5344CB8AC3E}">
        <p14:creationId xmlns:p14="http://schemas.microsoft.com/office/powerpoint/2010/main" val="632757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OK so the Government are aware of this but is happy to ignore it to focus on ‘the power of knowledge and PISA rankings. Can we afford to ignore this any longer?</a:t>
            </a:r>
          </a:p>
        </p:txBody>
      </p:sp>
      <p:sp>
        <p:nvSpPr>
          <p:cNvPr id="4" name="Slide Number Placeholder 3"/>
          <p:cNvSpPr>
            <a:spLocks noGrp="1"/>
          </p:cNvSpPr>
          <p:nvPr>
            <p:ph type="sldNum" sz="quarter" idx="5"/>
          </p:nvPr>
        </p:nvSpPr>
        <p:spPr/>
        <p:txBody>
          <a:bodyPr/>
          <a:lstStyle/>
          <a:p>
            <a:fld id="{E1A6DA57-3A8B-4144-9C79-64E4102434A2}" type="slidenum">
              <a:rPr lang="en-GB" smtClean="0"/>
              <a:t>20</a:t>
            </a:fld>
            <a:endParaRPr lang="en-GB"/>
          </a:p>
        </p:txBody>
      </p:sp>
    </p:spTree>
    <p:extLst>
      <p:ext uri="{BB962C8B-B14F-4D97-AF65-F5344CB8AC3E}">
        <p14:creationId xmlns:p14="http://schemas.microsoft.com/office/powerpoint/2010/main" val="647564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Last 5 years at the association. 33,000 members, connection with industry, lobbying</a:t>
            </a:r>
          </a:p>
        </p:txBody>
      </p:sp>
      <p:sp>
        <p:nvSpPr>
          <p:cNvPr id="4" name="Slide Number Placeholder 3"/>
          <p:cNvSpPr>
            <a:spLocks noGrp="1"/>
          </p:cNvSpPr>
          <p:nvPr>
            <p:ph type="sldNum" sz="quarter" idx="5"/>
          </p:nvPr>
        </p:nvSpPr>
        <p:spPr/>
        <p:txBody>
          <a:bodyPr/>
          <a:lstStyle/>
          <a:p>
            <a:fld id="{E1A6DA57-3A8B-4144-9C79-64E4102434A2}" type="slidenum">
              <a:rPr lang="en-GB" smtClean="0"/>
              <a:t>2</a:t>
            </a:fld>
            <a:endParaRPr lang="en-GB"/>
          </a:p>
        </p:txBody>
      </p:sp>
    </p:spTree>
    <p:extLst>
      <p:ext uri="{BB962C8B-B14F-4D97-AF65-F5344CB8AC3E}">
        <p14:creationId xmlns:p14="http://schemas.microsoft.com/office/powerpoint/2010/main" val="1027513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intend to hold a series of webinars to consult with Food and Nutrition teachers. I personally think its time within D&amp;T is limited. </a:t>
            </a:r>
          </a:p>
        </p:txBody>
      </p:sp>
      <p:sp>
        <p:nvSpPr>
          <p:cNvPr id="4" name="Slide Number Placeholder 3"/>
          <p:cNvSpPr>
            <a:spLocks noGrp="1"/>
          </p:cNvSpPr>
          <p:nvPr>
            <p:ph type="sldNum" sz="quarter" idx="5"/>
          </p:nvPr>
        </p:nvSpPr>
        <p:spPr/>
        <p:txBody>
          <a:bodyPr/>
          <a:lstStyle/>
          <a:p>
            <a:fld id="{E1A6DA57-3A8B-4144-9C79-64E4102434A2}" type="slidenum">
              <a:rPr lang="en-GB" smtClean="0"/>
              <a:t>21</a:t>
            </a:fld>
            <a:endParaRPr lang="en-GB"/>
          </a:p>
        </p:txBody>
      </p:sp>
    </p:spTree>
    <p:extLst>
      <p:ext uri="{BB962C8B-B14F-4D97-AF65-F5344CB8AC3E}">
        <p14:creationId xmlns:p14="http://schemas.microsoft.com/office/powerpoint/2010/main" val="1224420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Increase the percentage of marks for realisation of the idea (prototyping) or make allocation more explicit. Slim down core content. </a:t>
            </a:r>
            <a:r>
              <a:rPr lang="en-GB" sz="1200" dirty="0">
                <a:solidFill>
                  <a:schemeClr val="tx1"/>
                </a:solidFill>
                <a:latin typeface="Arial"/>
                <a:ea typeface="Calibri" panose="020F0502020204030204" pitchFamily="34" charset="0"/>
                <a:cs typeface="Times New Roman"/>
              </a:rPr>
              <a:t>(Art &amp; Craft, not Art &amp; Design)! Is it too late for textiles?</a:t>
            </a:r>
            <a:endParaRPr lang="en-GB" dirty="0"/>
          </a:p>
        </p:txBody>
      </p:sp>
      <p:sp>
        <p:nvSpPr>
          <p:cNvPr id="4" name="Slide Number Placeholder 3"/>
          <p:cNvSpPr>
            <a:spLocks noGrp="1"/>
          </p:cNvSpPr>
          <p:nvPr>
            <p:ph type="sldNum" sz="quarter" idx="5"/>
          </p:nvPr>
        </p:nvSpPr>
        <p:spPr/>
        <p:txBody>
          <a:bodyPr/>
          <a:lstStyle/>
          <a:p>
            <a:fld id="{E1A6DA57-3A8B-4144-9C79-64E4102434A2}" type="slidenum">
              <a:rPr lang="en-GB" smtClean="0"/>
              <a:t>23</a:t>
            </a:fld>
            <a:endParaRPr lang="en-GB"/>
          </a:p>
        </p:txBody>
      </p:sp>
    </p:spTree>
    <p:extLst>
      <p:ext uri="{BB962C8B-B14F-4D97-AF65-F5344CB8AC3E}">
        <p14:creationId xmlns:p14="http://schemas.microsoft.com/office/powerpoint/2010/main" val="31433243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Contexts to be set across boards by a panel of industry leaders, AOs, and The Association. 12/15 each year. Boards welcome this suggestion; they are struggling</a:t>
            </a:r>
          </a:p>
        </p:txBody>
      </p:sp>
      <p:sp>
        <p:nvSpPr>
          <p:cNvPr id="4" name="Slide Number Placeholder 3"/>
          <p:cNvSpPr>
            <a:spLocks noGrp="1"/>
          </p:cNvSpPr>
          <p:nvPr>
            <p:ph type="sldNum" sz="quarter" idx="5"/>
          </p:nvPr>
        </p:nvSpPr>
        <p:spPr/>
        <p:txBody>
          <a:bodyPr/>
          <a:lstStyle/>
          <a:p>
            <a:fld id="{E1A6DA57-3A8B-4144-9C79-64E4102434A2}" type="slidenum">
              <a:rPr lang="en-GB" smtClean="0"/>
              <a:t>24</a:t>
            </a:fld>
            <a:endParaRPr lang="en-GB"/>
          </a:p>
        </p:txBody>
      </p:sp>
    </p:spTree>
    <p:extLst>
      <p:ext uri="{BB962C8B-B14F-4D97-AF65-F5344CB8AC3E}">
        <p14:creationId xmlns:p14="http://schemas.microsoft.com/office/powerpoint/2010/main" val="36581174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Checking what students ‘know’ more so than what they understand. Could increasingly be marked by computer/AI and checked by humans. OCR and AQA keen to keep 3-6 mark questions</a:t>
            </a:r>
          </a:p>
        </p:txBody>
      </p:sp>
      <p:sp>
        <p:nvSpPr>
          <p:cNvPr id="4" name="Slide Number Placeholder 3"/>
          <p:cNvSpPr>
            <a:spLocks noGrp="1"/>
          </p:cNvSpPr>
          <p:nvPr>
            <p:ph type="sldNum" sz="quarter" idx="5"/>
          </p:nvPr>
        </p:nvSpPr>
        <p:spPr/>
        <p:txBody>
          <a:bodyPr/>
          <a:lstStyle/>
          <a:p>
            <a:fld id="{E1A6DA57-3A8B-4144-9C79-64E4102434A2}" type="slidenum">
              <a:rPr lang="en-GB" smtClean="0"/>
              <a:t>25</a:t>
            </a:fld>
            <a:endParaRPr lang="en-GB"/>
          </a:p>
        </p:txBody>
      </p:sp>
    </p:spTree>
    <p:extLst>
      <p:ext uri="{BB962C8B-B14F-4D97-AF65-F5344CB8AC3E}">
        <p14:creationId xmlns:p14="http://schemas.microsoft.com/office/powerpoint/2010/main" val="41893388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palatable with </a:t>
            </a:r>
            <a:r>
              <a:rPr lang="en-GB" dirty="0" err="1"/>
              <a:t>Aos</a:t>
            </a:r>
            <a:r>
              <a:rPr lang="en-GB" dirty="0"/>
              <a:t> and probably with DfE and OFQUAL</a:t>
            </a:r>
          </a:p>
        </p:txBody>
      </p:sp>
      <p:sp>
        <p:nvSpPr>
          <p:cNvPr id="4" name="Slide Number Placeholder 3"/>
          <p:cNvSpPr>
            <a:spLocks noGrp="1"/>
          </p:cNvSpPr>
          <p:nvPr>
            <p:ph type="sldNum" sz="quarter" idx="5"/>
          </p:nvPr>
        </p:nvSpPr>
        <p:spPr/>
        <p:txBody>
          <a:bodyPr/>
          <a:lstStyle/>
          <a:p>
            <a:fld id="{E1A6DA57-3A8B-4144-9C79-64E4102434A2}" type="slidenum">
              <a:rPr lang="en-GB" smtClean="0"/>
              <a:t>26</a:t>
            </a:fld>
            <a:endParaRPr lang="en-GB"/>
          </a:p>
        </p:txBody>
      </p:sp>
    </p:spTree>
    <p:extLst>
      <p:ext uri="{BB962C8B-B14F-4D97-AF65-F5344CB8AC3E}">
        <p14:creationId xmlns:p14="http://schemas.microsoft.com/office/powerpoint/2010/main" val="19902425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Concentrating on deep knowledge acquisition and the ability to present. Students suffering from anxiety to be allowed to present to a known teacher (non-D&amp;T). Time demands accepted. (EPQ model)</a:t>
            </a:r>
          </a:p>
        </p:txBody>
      </p:sp>
      <p:sp>
        <p:nvSpPr>
          <p:cNvPr id="4" name="Slide Number Placeholder 3"/>
          <p:cNvSpPr>
            <a:spLocks noGrp="1"/>
          </p:cNvSpPr>
          <p:nvPr>
            <p:ph type="sldNum" sz="quarter" idx="5"/>
          </p:nvPr>
        </p:nvSpPr>
        <p:spPr/>
        <p:txBody>
          <a:bodyPr/>
          <a:lstStyle/>
          <a:p>
            <a:fld id="{E1A6DA57-3A8B-4144-9C79-64E4102434A2}" type="slidenum">
              <a:rPr lang="en-GB" smtClean="0"/>
              <a:t>27</a:t>
            </a:fld>
            <a:endParaRPr lang="en-GB"/>
          </a:p>
        </p:txBody>
      </p:sp>
    </p:spTree>
    <p:extLst>
      <p:ext uri="{BB962C8B-B14F-4D97-AF65-F5344CB8AC3E}">
        <p14:creationId xmlns:p14="http://schemas.microsoft.com/office/powerpoint/2010/main" val="31250111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palatable with </a:t>
            </a:r>
            <a:r>
              <a:rPr lang="en-GB" dirty="0" err="1"/>
              <a:t>Aos</a:t>
            </a:r>
            <a:r>
              <a:rPr lang="en-GB" dirty="0"/>
              <a:t> and probably with DfE and OFQUAL. Whatever format is chosen for GCSE will be mirrored at A Level</a:t>
            </a:r>
          </a:p>
        </p:txBody>
      </p:sp>
      <p:sp>
        <p:nvSpPr>
          <p:cNvPr id="4" name="Slide Number Placeholder 3"/>
          <p:cNvSpPr>
            <a:spLocks noGrp="1"/>
          </p:cNvSpPr>
          <p:nvPr>
            <p:ph type="sldNum" sz="quarter" idx="5"/>
          </p:nvPr>
        </p:nvSpPr>
        <p:spPr/>
        <p:txBody>
          <a:bodyPr/>
          <a:lstStyle/>
          <a:p>
            <a:fld id="{E1A6DA57-3A8B-4144-9C79-64E4102434A2}" type="slidenum">
              <a:rPr lang="en-GB" smtClean="0"/>
              <a:t>28</a:t>
            </a:fld>
            <a:endParaRPr lang="en-GB"/>
          </a:p>
        </p:txBody>
      </p:sp>
    </p:spTree>
    <p:extLst>
      <p:ext uri="{BB962C8B-B14F-4D97-AF65-F5344CB8AC3E}">
        <p14:creationId xmlns:p14="http://schemas.microsoft.com/office/powerpoint/2010/main" val="4216183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working to be the “one stop shop” for everything D&amp;T</a:t>
            </a:r>
          </a:p>
        </p:txBody>
      </p:sp>
      <p:sp>
        <p:nvSpPr>
          <p:cNvPr id="4" name="Slide Number Placeholder 3"/>
          <p:cNvSpPr>
            <a:spLocks noGrp="1"/>
          </p:cNvSpPr>
          <p:nvPr>
            <p:ph type="sldNum" sz="quarter" idx="5"/>
          </p:nvPr>
        </p:nvSpPr>
        <p:spPr/>
        <p:txBody>
          <a:bodyPr/>
          <a:lstStyle/>
          <a:p>
            <a:fld id="{E1A6DA57-3A8B-4144-9C79-64E4102434A2}" type="slidenum">
              <a:rPr lang="en-GB" smtClean="0"/>
              <a:t>29</a:t>
            </a:fld>
            <a:endParaRPr lang="en-GB"/>
          </a:p>
        </p:txBody>
      </p:sp>
    </p:spTree>
    <p:extLst>
      <p:ext uri="{BB962C8B-B14F-4D97-AF65-F5344CB8AC3E}">
        <p14:creationId xmlns:p14="http://schemas.microsoft.com/office/powerpoint/2010/main" val="16032803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Bringing Will into my school. Why and what students gained from this</a:t>
            </a:r>
          </a:p>
        </p:txBody>
      </p:sp>
      <p:sp>
        <p:nvSpPr>
          <p:cNvPr id="4" name="Slide Number Placeholder 3"/>
          <p:cNvSpPr>
            <a:spLocks noGrp="1"/>
          </p:cNvSpPr>
          <p:nvPr>
            <p:ph type="sldNum" sz="quarter" idx="5"/>
          </p:nvPr>
        </p:nvSpPr>
        <p:spPr/>
        <p:txBody>
          <a:bodyPr/>
          <a:lstStyle/>
          <a:p>
            <a:fld id="{E1A6DA57-3A8B-4144-9C79-64E4102434A2}" type="slidenum">
              <a:rPr lang="en-GB" smtClean="0"/>
              <a:t>30</a:t>
            </a:fld>
            <a:endParaRPr lang="en-GB"/>
          </a:p>
        </p:txBody>
      </p:sp>
    </p:spTree>
    <p:extLst>
      <p:ext uri="{BB962C8B-B14F-4D97-AF65-F5344CB8AC3E}">
        <p14:creationId xmlns:p14="http://schemas.microsoft.com/office/powerpoint/2010/main" val="243910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journey from craft to design focus. We once led the world but in recent years have lost our way. We need to once again be world leading</a:t>
            </a:r>
          </a:p>
        </p:txBody>
      </p:sp>
      <p:sp>
        <p:nvSpPr>
          <p:cNvPr id="4" name="Slide Number Placeholder 3"/>
          <p:cNvSpPr>
            <a:spLocks noGrp="1"/>
          </p:cNvSpPr>
          <p:nvPr>
            <p:ph type="sldNum" sz="quarter" idx="5"/>
          </p:nvPr>
        </p:nvSpPr>
        <p:spPr/>
        <p:txBody>
          <a:bodyPr/>
          <a:lstStyle/>
          <a:p>
            <a:fld id="{E1A6DA57-3A8B-4144-9C79-64E4102434A2}" type="slidenum">
              <a:rPr lang="en-GB" smtClean="0"/>
              <a:t>3</a:t>
            </a:fld>
            <a:endParaRPr lang="en-GB"/>
          </a:p>
        </p:txBody>
      </p:sp>
    </p:spTree>
    <p:extLst>
      <p:ext uri="{BB962C8B-B14F-4D97-AF65-F5344CB8AC3E}">
        <p14:creationId xmlns:p14="http://schemas.microsoft.com/office/powerpoint/2010/main" val="2138197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key message here is our subject is more relevant now than it has ever been (add data sources) Design Economy 2022 and IET report</a:t>
            </a:r>
          </a:p>
        </p:txBody>
      </p:sp>
      <p:sp>
        <p:nvSpPr>
          <p:cNvPr id="4" name="Slide Number Placeholder 3"/>
          <p:cNvSpPr>
            <a:spLocks noGrp="1"/>
          </p:cNvSpPr>
          <p:nvPr>
            <p:ph type="sldNum" sz="quarter" idx="5"/>
          </p:nvPr>
        </p:nvSpPr>
        <p:spPr/>
        <p:txBody>
          <a:bodyPr/>
          <a:lstStyle/>
          <a:p>
            <a:fld id="{E1A6DA57-3A8B-4144-9C79-64E4102434A2}" type="slidenum">
              <a:rPr lang="en-GB" smtClean="0"/>
              <a:t>4</a:t>
            </a:fld>
            <a:endParaRPr lang="en-GB"/>
          </a:p>
        </p:txBody>
      </p:sp>
    </p:spTree>
    <p:extLst>
      <p:ext uri="{BB962C8B-B14F-4D97-AF65-F5344CB8AC3E}">
        <p14:creationId xmlns:p14="http://schemas.microsoft.com/office/powerpoint/2010/main" val="394659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14,800 trained specialists in 2009, less than 6,500 now</a:t>
            </a:r>
          </a:p>
        </p:txBody>
      </p:sp>
      <p:sp>
        <p:nvSpPr>
          <p:cNvPr id="4" name="Slide Number Placeholder 3"/>
          <p:cNvSpPr>
            <a:spLocks noGrp="1"/>
          </p:cNvSpPr>
          <p:nvPr>
            <p:ph type="sldNum" sz="quarter" idx="5"/>
          </p:nvPr>
        </p:nvSpPr>
        <p:spPr/>
        <p:txBody>
          <a:bodyPr/>
          <a:lstStyle/>
          <a:p>
            <a:fld id="{E1A6DA57-3A8B-4144-9C79-64E4102434A2}" type="slidenum">
              <a:rPr lang="en-GB" smtClean="0"/>
              <a:t>5</a:t>
            </a:fld>
            <a:endParaRPr lang="en-GB"/>
          </a:p>
        </p:txBody>
      </p:sp>
    </p:spTree>
    <p:extLst>
      <p:ext uri="{BB962C8B-B14F-4D97-AF65-F5344CB8AC3E}">
        <p14:creationId xmlns:p14="http://schemas.microsoft.com/office/powerpoint/2010/main" val="1940941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Lots of bad news, secondary data but all in one place  - The only way is up from here. Important to look forward, not seek scapegoats </a:t>
            </a:r>
          </a:p>
        </p:txBody>
      </p:sp>
      <p:sp>
        <p:nvSpPr>
          <p:cNvPr id="4" name="Slide Number Placeholder 3"/>
          <p:cNvSpPr>
            <a:spLocks noGrp="1"/>
          </p:cNvSpPr>
          <p:nvPr>
            <p:ph type="sldNum" sz="quarter" idx="5"/>
          </p:nvPr>
        </p:nvSpPr>
        <p:spPr/>
        <p:txBody>
          <a:bodyPr/>
          <a:lstStyle/>
          <a:p>
            <a:fld id="{E1A6DA57-3A8B-4144-9C79-64E4102434A2}" type="slidenum">
              <a:rPr lang="en-GB" smtClean="0"/>
              <a:t>7</a:t>
            </a:fld>
            <a:endParaRPr lang="en-GB"/>
          </a:p>
        </p:txBody>
      </p:sp>
    </p:spTree>
    <p:extLst>
      <p:ext uri="{BB962C8B-B14F-4D97-AF65-F5344CB8AC3E}">
        <p14:creationId xmlns:p14="http://schemas.microsoft.com/office/powerpoint/2010/main" val="2276035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School and sector leaders. Industry partners and headteachers/Trust executive heads</a:t>
            </a:r>
          </a:p>
        </p:txBody>
      </p:sp>
      <p:sp>
        <p:nvSpPr>
          <p:cNvPr id="4" name="Slide Number Placeholder 3"/>
          <p:cNvSpPr>
            <a:spLocks noGrp="1"/>
          </p:cNvSpPr>
          <p:nvPr>
            <p:ph type="sldNum" sz="quarter" idx="5"/>
          </p:nvPr>
        </p:nvSpPr>
        <p:spPr/>
        <p:txBody>
          <a:bodyPr/>
          <a:lstStyle/>
          <a:p>
            <a:fld id="{E1A6DA57-3A8B-4144-9C79-64E4102434A2}" type="slidenum">
              <a:rPr lang="en-GB" smtClean="0"/>
              <a:t>8</a:t>
            </a:fld>
            <a:endParaRPr lang="en-GB"/>
          </a:p>
        </p:txBody>
      </p:sp>
    </p:spTree>
    <p:extLst>
      <p:ext uri="{BB962C8B-B14F-4D97-AF65-F5344CB8AC3E}">
        <p14:creationId xmlns:p14="http://schemas.microsoft.com/office/powerpoint/2010/main" val="2224093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Brighton, London, Birmingham, Manchester, Liverpool, Norwich, Newcastle, Bristol, Cardiff. Ending with an online session with over 60 attending</a:t>
            </a:r>
          </a:p>
        </p:txBody>
      </p:sp>
      <p:sp>
        <p:nvSpPr>
          <p:cNvPr id="4" name="Slide Number Placeholder 3"/>
          <p:cNvSpPr>
            <a:spLocks noGrp="1"/>
          </p:cNvSpPr>
          <p:nvPr>
            <p:ph type="sldNum" sz="quarter" idx="5"/>
          </p:nvPr>
        </p:nvSpPr>
        <p:spPr/>
        <p:txBody>
          <a:bodyPr/>
          <a:lstStyle/>
          <a:p>
            <a:fld id="{E1A6DA57-3A8B-4144-9C79-64E4102434A2}" type="slidenum">
              <a:rPr lang="en-GB" smtClean="0"/>
              <a:t>9</a:t>
            </a:fld>
            <a:endParaRPr lang="en-GB"/>
          </a:p>
        </p:txBody>
      </p:sp>
    </p:spTree>
    <p:extLst>
      <p:ext uri="{BB962C8B-B14F-4D97-AF65-F5344CB8AC3E}">
        <p14:creationId xmlns:p14="http://schemas.microsoft.com/office/powerpoint/2010/main" val="1993642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1A6DA57-3A8B-4144-9C79-64E4102434A2}" type="slidenum">
              <a:rPr lang="en-GB" smtClean="0"/>
              <a:t>10</a:t>
            </a:fld>
            <a:endParaRPr lang="en-GB"/>
          </a:p>
        </p:txBody>
      </p:sp>
    </p:spTree>
    <p:extLst>
      <p:ext uri="{BB962C8B-B14F-4D97-AF65-F5344CB8AC3E}">
        <p14:creationId xmlns:p14="http://schemas.microsoft.com/office/powerpoint/2010/main" val="30360185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bg1"/>
                </a:solidFill>
              </a:defRPr>
            </a:lvl1pPr>
          </a:lstStyle>
          <a:p>
            <a:r>
              <a:rPr lang="en-GB"/>
              <a:t>14 September 2022</a:t>
            </a:r>
          </a:p>
        </p:txBody>
      </p:sp>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bg1"/>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5" name="Footer Placeholder 4">
            <a:extLst>
              <a:ext uri="{FF2B5EF4-FFF2-40B4-BE49-F238E27FC236}">
                <a16:creationId xmlns:a16="http://schemas.microsoft.com/office/drawing/2014/main" id="{74E0D493-7CDD-81FB-5C3C-C0ADE1D86344}"/>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8" name="Text Placeholder 2">
            <a:extLst>
              <a:ext uri="{FF2B5EF4-FFF2-40B4-BE49-F238E27FC236}">
                <a16:creationId xmlns:a16="http://schemas.microsoft.com/office/drawing/2014/main" id="{C3631BE1-AA29-3854-A738-EA6FD57CC09D}"/>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406535377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Quot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FA3BB6F-4A02-36E8-1500-4F5D239B5E7A}"/>
              </a:ext>
            </a:extLst>
          </p:cNvPr>
          <p:cNvSpPr/>
          <p:nvPr userDrawn="1"/>
        </p:nvSpPr>
        <p:spPr>
          <a:xfrm>
            <a:off x="0" y="0"/>
            <a:ext cx="3937518" cy="6858000"/>
          </a:xfrm>
          <a:prstGeom prst="rect">
            <a:avLst/>
          </a:prstGeom>
          <a:gradFill flip="none" rotWithShape="1">
            <a:gsLst>
              <a:gs pos="80000">
                <a:schemeClr val="tx1">
                  <a:alpha val="40235"/>
                </a:schemeClr>
              </a:gs>
              <a:gs pos="0">
                <a:schemeClr val="tx1">
                  <a:alpha val="39635"/>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707527"/>
            <a:ext cx="2592000" cy="3282673"/>
          </a:xfrm>
        </p:spPr>
        <p:txBody>
          <a:bodyPr anchor="t"/>
          <a:lstStyle>
            <a:lvl1pPr algn="l" defTabSz="914400" rtl="0" eaLnBrk="1" latinLnBrk="0" hangingPunct="1">
              <a:lnSpc>
                <a:spcPct val="90000"/>
              </a:lnSpc>
              <a:spcBef>
                <a:spcPct val="0"/>
              </a:spcBef>
              <a:buNone/>
              <a:defRPr lang="en-GB" sz="2100" b="0" i="0" kern="1200" cap="none" baseline="0" dirty="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3990200"/>
            <a:ext cx="2592000" cy="507155"/>
          </a:xfrm>
        </p:spPr>
        <p:txBody>
          <a:bodyPr/>
          <a:lstStyle>
            <a:lvl1pPr marL="0" indent="0" algn="l">
              <a:lnSpc>
                <a:spcPct val="100000"/>
              </a:lnSpc>
              <a:spcBef>
                <a:spcPts val="0"/>
              </a:spcBef>
              <a:spcAft>
                <a:spcPts val="0"/>
              </a:spcAft>
              <a:buNone/>
              <a:defRPr sz="1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47378C14-3660-38BD-8ED0-916C044A76CF}"/>
              </a:ext>
            </a:extLst>
          </p:cNvPr>
          <p:cNvCxnSpPr/>
          <p:nvPr userDrawn="1"/>
        </p:nvCxnSpPr>
        <p:spPr>
          <a:xfrm>
            <a:off x="576000" y="584719"/>
            <a:ext cx="25920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438630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with montage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707527"/>
            <a:ext cx="2592000" cy="3282673"/>
          </a:xfrm>
        </p:spPr>
        <p:txBody>
          <a:bodyPr anchor="t"/>
          <a:lstStyle>
            <a:lvl1pPr algn="l" defTabSz="914400" rtl="0" eaLnBrk="1" latinLnBrk="0" hangingPunct="1">
              <a:lnSpc>
                <a:spcPct val="90000"/>
              </a:lnSpc>
              <a:spcBef>
                <a:spcPct val="0"/>
              </a:spcBef>
              <a:buNone/>
              <a:defRPr lang="en-GB" sz="2100" b="0" i="0" kern="1200" cap="none" baseline="0" dirty="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3990200"/>
            <a:ext cx="2592000" cy="507155"/>
          </a:xfrm>
        </p:spPr>
        <p:txBody>
          <a:bodyPr/>
          <a:lstStyle>
            <a:lvl1pPr marL="0" indent="0" algn="l">
              <a:lnSpc>
                <a:spcPct val="100000"/>
              </a:lnSpc>
              <a:spcBef>
                <a:spcPts val="0"/>
              </a:spcBef>
              <a:spcAft>
                <a:spcPts val="0"/>
              </a:spcAft>
              <a:buNone/>
              <a:defRPr sz="1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47378C14-3660-38BD-8ED0-916C044A76CF}"/>
              </a:ext>
            </a:extLst>
          </p:cNvPr>
          <p:cNvCxnSpPr/>
          <p:nvPr userDrawn="1"/>
        </p:nvCxnSpPr>
        <p:spPr>
          <a:xfrm>
            <a:off x="576000" y="584719"/>
            <a:ext cx="25920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Picture Placeholder 6">
            <a:extLst>
              <a:ext uri="{FF2B5EF4-FFF2-40B4-BE49-F238E27FC236}">
                <a16:creationId xmlns:a16="http://schemas.microsoft.com/office/drawing/2014/main" id="{411E5512-7D46-8DFE-D810-261542337257}"/>
              </a:ext>
            </a:extLst>
          </p:cNvPr>
          <p:cNvSpPr>
            <a:spLocks noGrp="1"/>
          </p:cNvSpPr>
          <p:nvPr>
            <p:ph type="pic" sz="quarter" idx="10"/>
          </p:nvPr>
        </p:nvSpPr>
        <p:spPr>
          <a:xfrm>
            <a:off x="7143134" y="0"/>
            <a:ext cx="4464000" cy="2700000"/>
          </a:xfrm>
        </p:spPr>
        <p:txBody>
          <a:bodyPr lIns="360000" tIns="360000" rIns="360000"/>
          <a:lstStyle>
            <a:lvl1pPr marL="0" indent="0" algn="ctr">
              <a:buNone/>
              <a:defRPr sz="18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10DE8276-D098-7E22-EF08-2F9DB196059A}"/>
              </a:ext>
            </a:extLst>
          </p:cNvPr>
          <p:cNvSpPr>
            <a:spLocks noGrp="1"/>
          </p:cNvSpPr>
          <p:nvPr>
            <p:ph type="pic" sz="quarter" idx="11"/>
          </p:nvPr>
        </p:nvSpPr>
        <p:spPr>
          <a:xfrm>
            <a:off x="8084167" y="2926378"/>
            <a:ext cx="2592000" cy="1584000"/>
          </a:xfrm>
        </p:spPr>
        <p:txBody>
          <a:bodyPr lIns="360000" tIns="360000" rIns="360000"/>
          <a:lstStyle>
            <a:lvl1pPr marL="0" indent="0" algn="ctr">
              <a:buNone/>
              <a:defRPr lang="en-GB" sz="1400" kern="1200">
                <a:solidFill>
                  <a:schemeClr val="bg1"/>
                </a:solidFill>
                <a:latin typeface="+mn-lt"/>
                <a:ea typeface="+mn-ea"/>
                <a:cs typeface="+mn-cs"/>
              </a:defRPr>
            </a:lvl1pPr>
          </a:lstStyle>
          <a:p>
            <a:r>
              <a:rPr lang="en-US"/>
              <a:t>Click icon to add picture</a:t>
            </a:r>
            <a:endParaRPr lang="en-GB"/>
          </a:p>
        </p:txBody>
      </p:sp>
      <p:sp>
        <p:nvSpPr>
          <p:cNvPr id="11" name="Picture Placeholder 10">
            <a:extLst>
              <a:ext uri="{FF2B5EF4-FFF2-40B4-BE49-F238E27FC236}">
                <a16:creationId xmlns:a16="http://schemas.microsoft.com/office/drawing/2014/main" id="{E6E4EADF-DEB7-8DC7-1DDF-6EAEC380B718}"/>
              </a:ext>
            </a:extLst>
          </p:cNvPr>
          <p:cNvSpPr>
            <a:spLocks noGrp="1"/>
          </p:cNvSpPr>
          <p:nvPr>
            <p:ph type="pic" sz="quarter" idx="12"/>
          </p:nvPr>
        </p:nvSpPr>
        <p:spPr>
          <a:xfrm>
            <a:off x="5254625" y="3168650"/>
            <a:ext cx="2609850" cy="3108325"/>
          </a:xfrm>
        </p:spPr>
        <p:txBody>
          <a:bodyPr lIns="360000" tIns="360000" rIns="360000"/>
          <a:lstStyle>
            <a:lvl1pPr marL="0" indent="0" algn="ctr">
              <a:buNone/>
              <a:defRPr sz="1600">
                <a:solidFill>
                  <a:schemeClr val="bg1"/>
                </a:solidFill>
              </a:defRPr>
            </a:lvl1pPr>
          </a:lstStyle>
          <a:p>
            <a:r>
              <a:rPr lang="en-US"/>
              <a:t>Click icon to add picture</a:t>
            </a:r>
            <a:endParaRPr lang="en-GB"/>
          </a:p>
        </p:txBody>
      </p:sp>
    </p:spTree>
    <p:extLst>
      <p:ext uri="{BB962C8B-B14F-4D97-AF65-F5344CB8AC3E}">
        <p14:creationId xmlns:p14="http://schemas.microsoft.com/office/powerpoint/2010/main" val="215314066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with montage B">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707527"/>
            <a:ext cx="2592000" cy="3282673"/>
          </a:xfrm>
        </p:spPr>
        <p:txBody>
          <a:bodyPr anchor="t"/>
          <a:lstStyle>
            <a:lvl1pPr algn="l" defTabSz="914400" rtl="0" eaLnBrk="1" latinLnBrk="0" hangingPunct="1">
              <a:lnSpc>
                <a:spcPct val="90000"/>
              </a:lnSpc>
              <a:spcBef>
                <a:spcPct val="0"/>
              </a:spcBef>
              <a:buNone/>
              <a:defRPr lang="en-GB" sz="2100" b="0" i="0" kern="1200" cap="none" baseline="0" dirty="0">
                <a:solidFill>
                  <a:schemeClr val="tx2"/>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3990200"/>
            <a:ext cx="2592000" cy="507155"/>
          </a:xfrm>
        </p:spPr>
        <p:txBody>
          <a:bodyPr/>
          <a:lstStyle>
            <a:lvl1pPr marL="0" indent="0" algn="l">
              <a:lnSpc>
                <a:spcPct val="100000"/>
              </a:lnSpc>
              <a:spcBef>
                <a:spcPts val="0"/>
              </a:spcBef>
              <a:spcAft>
                <a:spcPts val="0"/>
              </a:spcAft>
              <a:buNone/>
              <a:defRPr sz="11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47378C14-3660-38BD-8ED0-916C044A76CF}"/>
              </a:ext>
            </a:extLst>
          </p:cNvPr>
          <p:cNvCxnSpPr/>
          <p:nvPr userDrawn="1"/>
        </p:nvCxnSpPr>
        <p:spPr>
          <a:xfrm>
            <a:off x="576000" y="584719"/>
            <a:ext cx="2592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Picture Placeholder 6">
            <a:extLst>
              <a:ext uri="{FF2B5EF4-FFF2-40B4-BE49-F238E27FC236}">
                <a16:creationId xmlns:a16="http://schemas.microsoft.com/office/drawing/2014/main" id="{411E5512-7D46-8DFE-D810-261542337257}"/>
              </a:ext>
            </a:extLst>
          </p:cNvPr>
          <p:cNvSpPr>
            <a:spLocks noGrp="1"/>
          </p:cNvSpPr>
          <p:nvPr>
            <p:ph type="pic" sz="quarter" idx="10"/>
          </p:nvPr>
        </p:nvSpPr>
        <p:spPr>
          <a:xfrm>
            <a:off x="7143134" y="0"/>
            <a:ext cx="4464000" cy="2700000"/>
          </a:xfrm>
        </p:spPr>
        <p:txBody>
          <a:bodyPr lIns="360000" tIns="360000" rIns="360000"/>
          <a:lstStyle>
            <a:lvl1pPr marL="0" indent="0" algn="ctr">
              <a:buNone/>
              <a:defRPr sz="1800">
                <a:solidFill>
                  <a:schemeClr val="tx2"/>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10DE8276-D098-7E22-EF08-2F9DB196059A}"/>
              </a:ext>
            </a:extLst>
          </p:cNvPr>
          <p:cNvSpPr>
            <a:spLocks noGrp="1"/>
          </p:cNvSpPr>
          <p:nvPr>
            <p:ph type="pic" sz="quarter" idx="11"/>
          </p:nvPr>
        </p:nvSpPr>
        <p:spPr>
          <a:xfrm>
            <a:off x="8084167" y="2926378"/>
            <a:ext cx="2592000" cy="1584000"/>
          </a:xfrm>
        </p:spPr>
        <p:txBody>
          <a:bodyPr lIns="360000" tIns="360000" rIns="360000"/>
          <a:lstStyle>
            <a:lvl1pPr marL="0" indent="0" algn="ctr">
              <a:buNone/>
              <a:defRPr lang="en-GB" sz="1400" kern="1200">
                <a:solidFill>
                  <a:schemeClr val="tx2"/>
                </a:solidFill>
                <a:latin typeface="+mn-lt"/>
                <a:ea typeface="+mn-ea"/>
                <a:cs typeface="+mn-cs"/>
              </a:defRPr>
            </a:lvl1pPr>
          </a:lstStyle>
          <a:p>
            <a:r>
              <a:rPr lang="en-US"/>
              <a:t>Click icon to add picture</a:t>
            </a:r>
            <a:endParaRPr lang="en-GB"/>
          </a:p>
        </p:txBody>
      </p:sp>
      <p:sp>
        <p:nvSpPr>
          <p:cNvPr id="11" name="Picture Placeholder 10">
            <a:extLst>
              <a:ext uri="{FF2B5EF4-FFF2-40B4-BE49-F238E27FC236}">
                <a16:creationId xmlns:a16="http://schemas.microsoft.com/office/drawing/2014/main" id="{E6E4EADF-DEB7-8DC7-1DDF-6EAEC380B718}"/>
              </a:ext>
            </a:extLst>
          </p:cNvPr>
          <p:cNvSpPr>
            <a:spLocks noGrp="1"/>
          </p:cNvSpPr>
          <p:nvPr>
            <p:ph type="pic" sz="quarter" idx="12"/>
          </p:nvPr>
        </p:nvSpPr>
        <p:spPr>
          <a:xfrm>
            <a:off x="5254625" y="3168650"/>
            <a:ext cx="2609850" cy="3108325"/>
          </a:xfrm>
        </p:spPr>
        <p:txBody>
          <a:bodyPr lIns="360000" tIns="360000" rIns="360000"/>
          <a:lstStyle>
            <a:lvl1pPr marL="0" indent="0" algn="ctr">
              <a:buNone/>
              <a:defRPr sz="1600">
                <a:solidFill>
                  <a:schemeClr val="tx2"/>
                </a:solidFill>
              </a:defRPr>
            </a:lvl1pPr>
          </a:lstStyle>
          <a:p>
            <a:r>
              <a:rPr lang="en-US"/>
              <a:t>Click icon to add picture</a:t>
            </a:r>
            <a:endParaRPr lang="en-GB"/>
          </a:p>
        </p:txBody>
      </p:sp>
    </p:spTree>
    <p:extLst>
      <p:ext uri="{BB962C8B-B14F-4D97-AF65-F5344CB8AC3E}">
        <p14:creationId xmlns:p14="http://schemas.microsoft.com/office/powerpoint/2010/main" val="25237269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903357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hasCustomPrompt="1"/>
          </p:nvPr>
        </p:nvSpPr>
        <p:spPr>
          <a:xfrm>
            <a:off x="576000" y="1990213"/>
            <a:ext cx="8909194" cy="2877573"/>
          </a:xfrm>
        </p:spPr>
        <p:txBody>
          <a:bodyPr anchor="ctr"/>
          <a:lstStyle>
            <a:lvl1pPr algn="l">
              <a:lnSpc>
                <a:spcPts val="10700"/>
              </a:lnSpc>
              <a:defRPr sz="9300" b="1" i="0" cap="all" baseline="0">
                <a:solidFill>
                  <a:schemeClr val="tx2"/>
                </a:solidFill>
                <a:latin typeface="Arial" panose="020B0604020202020204" pitchFamily="34" charset="0"/>
                <a:cs typeface="Arial" panose="020B0604020202020204" pitchFamily="34" charset="0"/>
              </a:defRPr>
            </a:lvl1pPr>
          </a:lstStyle>
          <a:p>
            <a:r>
              <a:rPr lang="en-GB"/>
              <a:t>Click to edit title</a:t>
            </a:r>
          </a:p>
        </p:txBody>
      </p:sp>
      <p:sp>
        <p:nvSpPr>
          <p:cNvPr id="9" name="TextBox 8">
            <a:extLst>
              <a:ext uri="{FF2B5EF4-FFF2-40B4-BE49-F238E27FC236}">
                <a16:creationId xmlns:a16="http://schemas.microsoft.com/office/drawing/2014/main" id="{8FAD97B7-3DC5-1690-4595-B1F824E62896}"/>
              </a:ext>
            </a:extLst>
          </p:cNvPr>
          <p:cNvSpPr txBox="1"/>
          <p:nvPr userDrawn="1"/>
        </p:nvSpPr>
        <p:spPr>
          <a:xfrm>
            <a:off x="576000" y="6022726"/>
            <a:ext cx="4652682" cy="258743"/>
          </a:xfrm>
          <a:prstGeom prst="rect">
            <a:avLst/>
          </a:prstGeom>
          <a:noFill/>
        </p:spPr>
        <p:txBody>
          <a:bodyPr wrap="square" lIns="0" tIns="0" rIns="0" bIns="0" rtlCol="0">
            <a:noAutofit/>
          </a:bodyPr>
          <a:lstStyle/>
          <a:p>
            <a:pPr>
              <a:spcAft>
                <a:spcPts val="1000"/>
              </a:spcAft>
            </a:pPr>
            <a:r>
              <a:rPr lang="en-GB" sz="1900" spc="-20" baseline="0">
                <a:solidFill>
                  <a:schemeClr val="tx2"/>
                </a:solidFill>
              </a:rPr>
              <a:t>Because Design and Innovation matters</a:t>
            </a:r>
          </a:p>
        </p:txBody>
      </p:sp>
    </p:spTree>
    <p:extLst>
      <p:ext uri="{BB962C8B-B14F-4D97-AF65-F5344CB8AC3E}">
        <p14:creationId xmlns:p14="http://schemas.microsoft.com/office/powerpoint/2010/main" val="242361505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hasCustomPrompt="1"/>
          </p:nvPr>
        </p:nvSpPr>
        <p:spPr>
          <a:xfrm>
            <a:off x="576000" y="1990213"/>
            <a:ext cx="8909194" cy="2877573"/>
          </a:xfrm>
        </p:spPr>
        <p:txBody>
          <a:bodyPr anchor="ctr"/>
          <a:lstStyle>
            <a:lvl1pPr algn="l">
              <a:lnSpc>
                <a:spcPts val="10700"/>
              </a:lnSpc>
              <a:defRPr sz="9300" b="1" i="0" cap="all" baseline="0">
                <a:solidFill>
                  <a:schemeClr val="tx2"/>
                </a:solidFill>
                <a:latin typeface="Arial" panose="020B0604020202020204" pitchFamily="34" charset="0"/>
                <a:cs typeface="Arial" panose="020B0604020202020204" pitchFamily="34" charset="0"/>
              </a:defRPr>
            </a:lvl1pPr>
          </a:lstStyle>
          <a:p>
            <a:r>
              <a:rPr lang="en-GB"/>
              <a:t>Click to edit title</a:t>
            </a:r>
          </a:p>
        </p:txBody>
      </p:sp>
      <p:sp>
        <p:nvSpPr>
          <p:cNvPr id="9" name="TextBox 8">
            <a:extLst>
              <a:ext uri="{FF2B5EF4-FFF2-40B4-BE49-F238E27FC236}">
                <a16:creationId xmlns:a16="http://schemas.microsoft.com/office/drawing/2014/main" id="{8FAD97B7-3DC5-1690-4595-B1F824E62896}"/>
              </a:ext>
            </a:extLst>
          </p:cNvPr>
          <p:cNvSpPr txBox="1"/>
          <p:nvPr userDrawn="1"/>
        </p:nvSpPr>
        <p:spPr>
          <a:xfrm>
            <a:off x="576000" y="6022726"/>
            <a:ext cx="4652682" cy="258743"/>
          </a:xfrm>
          <a:prstGeom prst="rect">
            <a:avLst/>
          </a:prstGeom>
          <a:noFill/>
        </p:spPr>
        <p:txBody>
          <a:bodyPr wrap="square" lIns="0" tIns="0" rIns="0" bIns="0" rtlCol="0">
            <a:noAutofit/>
          </a:bodyPr>
          <a:lstStyle/>
          <a:p>
            <a:pPr>
              <a:spcAft>
                <a:spcPts val="1000"/>
              </a:spcAft>
            </a:pPr>
            <a:r>
              <a:rPr lang="en-GB" sz="1900" spc="-20" baseline="0">
                <a:solidFill>
                  <a:schemeClr val="tx2"/>
                </a:solidFill>
              </a:rPr>
              <a:t>Because Design and Innovation matters</a:t>
            </a:r>
          </a:p>
        </p:txBody>
      </p:sp>
    </p:spTree>
    <p:extLst>
      <p:ext uri="{BB962C8B-B14F-4D97-AF65-F5344CB8AC3E}">
        <p14:creationId xmlns:p14="http://schemas.microsoft.com/office/powerpoint/2010/main" val="328508927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hasCustomPrompt="1"/>
          </p:nvPr>
        </p:nvSpPr>
        <p:spPr>
          <a:xfrm>
            <a:off x="576000" y="1990213"/>
            <a:ext cx="8909194" cy="2877573"/>
          </a:xfrm>
        </p:spPr>
        <p:txBody>
          <a:bodyPr anchor="ctr"/>
          <a:lstStyle>
            <a:lvl1pPr algn="l">
              <a:lnSpc>
                <a:spcPts val="10700"/>
              </a:lnSpc>
              <a:defRPr sz="9300" b="1" i="0" cap="all" baseline="0">
                <a:solidFill>
                  <a:schemeClr val="tx2"/>
                </a:solidFill>
                <a:latin typeface="Arial" panose="020B0604020202020204" pitchFamily="34" charset="0"/>
                <a:cs typeface="Arial" panose="020B0604020202020204" pitchFamily="34" charset="0"/>
              </a:defRPr>
            </a:lvl1pPr>
          </a:lstStyle>
          <a:p>
            <a:r>
              <a:rPr lang="en-GB"/>
              <a:t>Click to edit title</a:t>
            </a:r>
          </a:p>
        </p:txBody>
      </p:sp>
      <p:sp>
        <p:nvSpPr>
          <p:cNvPr id="9" name="TextBox 8">
            <a:extLst>
              <a:ext uri="{FF2B5EF4-FFF2-40B4-BE49-F238E27FC236}">
                <a16:creationId xmlns:a16="http://schemas.microsoft.com/office/drawing/2014/main" id="{8FAD97B7-3DC5-1690-4595-B1F824E62896}"/>
              </a:ext>
            </a:extLst>
          </p:cNvPr>
          <p:cNvSpPr txBox="1"/>
          <p:nvPr userDrawn="1"/>
        </p:nvSpPr>
        <p:spPr>
          <a:xfrm>
            <a:off x="576000" y="6022726"/>
            <a:ext cx="4652682" cy="258743"/>
          </a:xfrm>
          <a:prstGeom prst="rect">
            <a:avLst/>
          </a:prstGeom>
          <a:noFill/>
        </p:spPr>
        <p:txBody>
          <a:bodyPr wrap="square" lIns="0" tIns="0" rIns="0" bIns="0" rtlCol="0">
            <a:noAutofit/>
          </a:bodyPr>
          <a:lstStyle/>
          <a:p>
            <a:pPr>
              <a:spcAft>
                <a:spcPts val="1000"/>
              </a:spcAft>
            </a:pPr>
            <a:r>
              <a:rPr lang="en-GB" sz="1900" spc="-20" baseline="0">
                <a:solidFill>
                  <a:schemeClr val="tx2"/>
                </a:solidFill>
              </a:rPr>
              <a:t>Because Design and Innovation matters</a:t>
            </a:r>
          </a:p>
        </p:txBody>
      </p:sp>
    </p:spTree>
    <p:extLst>
      <p:ext uri="{BB962C8B-B14F-4D97-AF65-F5344CB8AC3E}">
        <p14:creationId xmlns:p14="http://schemas.microsoft.com/office/powerpoint/2010/main" val="401060348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a:xfrm>
            <a:off x="576000" y="546214"/>
            <a:ext cx="5400000" cy="104791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81EB39-8D34-FEEE-01B1-DE91136660CA}"/>
              </a:ext>
            </a:extLst>
          </p:cNvPr>
          <p:cNvSpPr>
            <a:spLocks noGrp="1"/>
          </p:cNvSpPr>
          <p:nvPr>
            <p:ph idx="1"/>
          </p:nvPr>
        </p:nvSpPr>
        <p:spPr>
          <a:xfrm>
            <a:off x="576001" y="2573999"/>
            <a:ext cx="5400000"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icture Placeholder 4">
            <a:extLst>
              <a:ext uri="{FF2B5EF4-FFF2-40B4-BE49-F238E27FC236}">
                <a16:creationId xmlns:a16="http://schemas.microsoft.com/office/drawing/2014/main" id="{607B857B-0E6B-AD01-EEDE-FA161F1503D5}"/>
              </a:ext>
            </a:extLst>
          </p:cNvPr>
          <p:cNvSpPr>
            <a:spLocks noGrp="1"/>
          </p:cNvSpPr>
          <p:nvPr>
            <p:ph type="pic" sz="quarter" idx="10"/>
          </p:nvPr>
        </p:nvSpPr>
        <p:spPr>
          <a:xfrm>
            <a:off x="6216000" y="0"/>
            <a:ext cx="5976000" cy="6858000"/>
          </a:xfrm>
        </p:spPr>
        <p:txBody>
          <a:bodyPr lIns="720000" tIns="720000" rIns="720000"/>
          <a:lstStyle>
            <a:lvl1pPr algn="ctr">
              <a:defRPr/>
            </a:lvl1pPr>
          </a:lstStyle>
          <a:p>
            <a:r>
              <a:rPr lang="en-US"/>
              <a:t>Click icon to add picture</a:t>
            </a:r>
            <a:endParaRPr lang="en-GB"/>
          </a:p>
        </p:txBody>
      </p:sp>
    </p:spTree>
    <p:extLst>
      <p:ext uri="{BB962C8B-B14F-4D97-AF65-F5344CB8AC3E}">
        <p14:creationId xmlns:p14="http://schemas.microsoft.com/office/powerpoint/2010/main" val="248401987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81EB39-8D34-FEEE-01B1-DE91136660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6985224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a:xfrm>
            <a:off x="576000" y="546214"/>
            <a:ext cx="5400000" cy="104791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81EB39-8D34-FEEE-01B1-DE91136660CA}"/>
              </a:ext>
            </a:extLst>
          </p:cNvPr>
          <p:cNvSpPr>
            <a:spLocks noGrp="1"/>
          </p:cNvSpPr>
          <p:nvPr>
            <p:ph idx="1"/>
          </p:nvPr>
        </p:nvSpPr>
        <p:spPr>
          <a:xfrm>
            <a:off x="576001" y="2573265"/>
            <a:ext cx="5400000"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BE1DC207-CBE2-25D9-E536-44479FCD8D6E}"/>
              </a:ext>
            </a:extLst>
          </p:cNvPr>
          <p:cNvSpPr>
            <a:spLocks noGrp="1"/>
          </p:cNvSpPr>
          <p:nvPr>
            <p:ph idx="10"/>
          </p:nvPr>
        </p:nvSpPr>
        <p:spPr>
          <a:xfrm>
            <a:off x="6216001" y="2573265"/>
            <a:ext cx="5400000"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1614956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bg1"/>
                </a:solidFill>
              </a:defRPr>
            </a:lvl1pPr>
          </a:lstStyle>
          <a:p>
            <a:r>
              <a:rPr lang="en-GB"/>
              <a:t>14 September 2022</a:t>
            </a:r>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pic>
        <p:nvPicPr>
          <p:cNvPr id="6" name="Picture 5">
            <a:extLst>
              <a:ext uri="{FF2B5EF4-FFF2-40B4-BE49-F238E27FC236}">
                <a16:creationId xmlns:a16="http://schemas.microsoft.com/office/drawing/2014/main" id="{EEF3CEFC-BFBD-F05C-9CBE-7BACFB5EEEB8}"/>
              </a:ext>
            </a:extLst>
          </p:cNvPr>
          <p:cNvPicPr>
            <a:picLocks noChangeAspect="1"/>
          </p:cNvPicPr>
          <p:nvPr userDrawn="1"/>
        </p:nvPicPr>
        <p:blipFill>
          <a:blip r:embed="rId3"/>
          <a:stretch>
            <a:fillRect/>
          </a:stretch>
        </p:blipFill>
        <p:spPr>
          <a:xfrm>
            <a:off x="9214783" y="161925"/>
            <a:ext cx="2832100" cy="6565900"/>
          </a:xfrm>
          <a:prstGeom prst="rect">
            <a:avLst/>
          </a:prstGeom>
        </p:spPr>
      </p:pic>
      <p:sp>
        <p:nvSpPr>
          <p:cNvPr id="5" name="Footer Placeholder 4">
            <a:extLst>
              <a:ext uri="{FF2B5EF4-FFF2-40B4-BE49-F238E27FC236}">
                <a16:creationId xmlns:a16="http://schemas.microsoft.com/office/drawing/2014/main" id="{CE162F4E-FD81-C878-5C0F-0D7556602BBD}"/>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8" name="Text Placeholder 2">
            <a:extLst>
              <a:ext uri="{FF2B5EF4-FFF2-40B4-BE49-F238E27FC236}">
                <a16:creationId xmlns:a16="http://schemas.microsoft.com/office/drawing/2014/main" id="{1BB48497-4B61-2B0C-8958-B565C3D23317}"/>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84353038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a:xfrm>
            <a:off x="576000" y="546214"/>
            <a:ext cx="5400000" cy="104791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81EB39-8D34-FEEE-01B1-DE91136660CA}"/>
              </a:ext>
            </a:extLst>
          </p:cNvPr>
          <p:cNvSpPr>
            <a:spLocks noGrp="1"/>
          </p:cNvSpPr>
          <p:nvPr>
            <p:ph idx="1"/>
          </p:nvPr>
        </p:nvSpPr>
        <p:spPr>
          <a:xfrm>
            <a:off x="576001" y="2573265"/>
            <a:ext cx="3526872"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BE1DC207-CBE2-25D9-E536-44479FCD8D6E}"/>
              </a:ext>
            </a:extLst>
          </p:cNvPr>
          <p:cNvSpPr>
            <a:spLocks noGrp="1"/>
          </p:cNvSpPr>
          <p:nvPr>
            <p:ph idx="10"/>
          </p:nvPr>
        </p:nvSpPr>
        <p:spPr>
          <a:xfrm>
            <a:off x="8089129" y="2573265"/>
            <a:ext cx="3526872"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246FE9E5-2071-3147-C6A3-419D118A0CB3}"/>
              </a:ext>
            </a:extLst>
          </p:cNvPr>
          <p:cNvSpPr>
            <a:spLocks noGrp="1"/>
          </p:cNvSpPr>
          <p:nvPr>
            <p:ph idx="11"/>
          </p:nvPr>
        </p:nvSpPr>
        <p:spPr>
          <a:xfrm>
            <a:off x="4332564" y="2573265"/>
            <a:ext cx="3526872"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0031266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5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a:xfrm>
            <a:off x="576000" y="546214"/>
            <a:ext cx="5400000" cy="104791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81EB39-8D34-FEEE-01B1-DE91136660CA}"/>
              </a:ext>
            </a:extLst>
          </p:cNvPr>
          <p:cNvSpPr>
            <a:spLocks noGrp="1"/>
          </p:cNvSpPr>
          <p:nvPr>
            <p:ph idx="1"/>
          </p:nvPr>
        </p:nvSpPr>
        <p:spPr>
          <a:xfrm>
            <a:off x="576001" y="2573265"/>
            <a:ext cx="2016124"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BE1DC207-CBE2-25D9-E536-44479FCD8D6E}"/>
              </a:ext>
            </a:extLst>
          </p:cNvPr>
          <p:cNvSpPr>
            <a:spLocks noGrp="1"/>
          </p:cNvSpPr>
          <p:nvPr>
            <p:ph idx="10"/>
          </p:nvPr>
        </p:nvSpPr>
        <p:spPr>
          <a:xfrm>
            <a:off x="9599875" y="2573265"/>
            <a:ext cx="2016126"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246FE9E5-2071-3147-C6A3-419D118A0CB3}"/>
              </a:ext>
            </a:extLst>
          </p:cNvPr>
          <p:cNvSpPr>
            <a:spLocks noGrp="1"/>
          </p:cNvSpPr>
          <p:nvPr>
            <p:ph idx="11"/>
          </p:nvPr>
        </p:nvSpPr>
        <p:spPr>
          <a:xfrm>
            <a:off x="5087937" y="2573265"/>
            <a:ext cx="2016126"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8438E8F2-D505-AF22-FFB0-67BA326C8C56}"/>
              </a:ext>
            </a:extLst>
          </p:cNvPr>
          <p:cNvSpPr>
            <a:spLocks noGrp="1"/>
          </p:cNvSpPr>
          <p:nvPr>
            <p:ph idx="12"/>
          </p:nvPr>
        </p:nvSpPr>
        <p:spPr>
          <a:xfrm>
            <a:off x="2831969" y="2573265"/>
            <a:ext cx="2016124"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54041DD5-1B8C-8E51-4677-F7A3C496A4E1}"/>
              </a:ext>
            </a:extLst>
          </p:cNvPr>
          <p:cNvSpPr>
            <a:spLocks noGrp="1"/>
          </p:cNvSpPr>
          <p:nvPr>
            <p:ph idx="13"/>
          </p:nvPr>
        </p:nvSpPr>
        <p:spPr>
          <a:xfrm>
            <a:off x="7343905" y="2573265"/>
            <a:ext cx="2016124"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358894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p:txBody>
          <a:bodyPr/>
          <a:lstStyle/>
          <a:p>
            <a:r>
              <a:rPr lang="en-US"/>
              <a:t>Click to edit Master title style</a:t>
            </a:r>
            <a:endParaRPr lang="en-GB"/>
          </a:p>
        </p:txBody>
      </p:sp>
      <p:sp>
        <p:nvSpPr>
          <p:cNvPr id="5" name="Picture Placeholder 4">
            <a:extLst>
              <a:ext uri="{FF2B5EF4-FFF2-40B4-BE49-F238E27FC236}">
                <a16:creationId xmlns:a16="http://schemas.microsoft.com/office/drawing/2014/main" id="{692E8B4D-927F-4A22-ADD7-B0474CFED32F}"/>
              </a:ext>
            </a:extLst>
          </p:cNvPr>
          <p:cNvSpPr>
            <a:spLocks noGrp="1"/>
          </p:cNvSpPr>
          <p:nvPr>
            <p:ph type="pic" sz="quarter" idx="10"/>
          </p:nvPr>
        </p:nvSpPr>
        <p:spPr>
          <a:xfrm>
            <a:off x="576263" y="1741487"/>
            <a:ext cx="11041200" cy="4536000"/>
          </a:xfrm>
        </p:spPr>
        <p:txBody>
          <a:bodyPr lIns="1080000" tIns="720000" rIns="1080000"/>
          <a:lstStyle>
            <a:lvl1pPr algn="ctr">
              <a:defRPr/>
            </a:lvl1pPr>
          </a:lstStyle>
          <a:p>
            <a:r>
              <a:rPr lang="en-US"/>
              <a:t>Click icon to add picture</a:t>
            </a:r>
            <a:endParaRPr lang="en-GB"/>
          </a:p>
        </p:txBody>
      </p:sp>
    </p:spTree>
    <p:extLst>
      <p:ext uri="{BB962C8B-B14F-4D97-AF65-F5344CB8AC3E}">
        <p14:creationId xmlns:p14="http://schemas.microsoft.com/office/powerpoint/2010/main" val="69488376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4820040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act A">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bg1"/>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bg1"/>
                </a:solidFill>
              </a:rPr>
              <a:t>Contact</a:t>
            </a:r>
          </a:p>
        </p:txBody>
      </p:sp>
      <p:sp>
        <p:nvSpPr>
          <p:cNvPr id="2" name="Footer Placeholder 4">
            <a:extLst>
              <a:ext uri="{FF2B5EF4-FFF2-40B4-BE49-F238E27FC236}">
                <a16:creationId xmlns:a16="http://schemas.microsoft.com/office/drawing/2014/main" id="{C41BB174-B520-170D-070D-B25392FA3D91}"/>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4" name="Text Placeholder 2">
            <a:extLst>
              <a:ext uri="{FF2B5EF4-FFF2-40B4-BE49-F238E27FC236}">
                <a16:creationId xmlns:a16="http://schemas.microsoft.com/office/drawing/2014/main" id="{81613733-3F07-78B2-C8E0-DB273ED7EEB8}"/>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84448592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B">
    <p:bg>
      <p:bgPr>
        <a:solidFill>
          <a:schemeClr val="accent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bg1"/>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bg1"/>
                </a:solidFill>
              </a:rPr>
              <a:t>Contact</a:t>
            </a:r>
          </a:p>
        </p:txBody>
      </p:sp>
      <p:sp>
        <p:nvSpPr>
          <p:cNvPr id="2" name="Footer Placeholder 4">
            <a:extLst>
              <a:ext uri="{FF2B5EF4-FFF2-40B4-BE49-F238E27FC236}">
                <a16:creationId xmlns:a16="http://schemas.microsoft.com/office/drawing/2014/main" id="{5B1599DE-C84A-AC7D-CF76-92FD501A618D}"/>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4" name="Text Placeholder 2">
            <a:extLst>
              <a:ext uri="{FF2B5EF4-FFF2-40B4-BE49-F238E27FC236}">
                <a16:creationId xmlns:a16="http://schemas.microsoft.com/office/drawing/2014/main" id="{CD9E278C-C694-9F39-1F4E-C76A388FE4DD}"/>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ubtitle 2">
            <a:extLst>
              <a:ext uri="{FF2B5EF4-FFF2-40B4-BE49-F238E27FC236}">
                <a16:creationId xmlns:a16="http://schemas.microsoft.com/office/drawing/2014/main" id="{E6226617-AA3D-99CE-D8A2-FD15DCBCC7CE}"/>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38783899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ct C">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bg1"/>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rc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tx2"/>
                </a:solidFill>
              </a:rPr>
              <a:t>Contact</a:t>
            </a:r>
          </a:p>
        </p:txBody>
      </p:sp>
      <p:sp>
        <p:nvSpPr>
          <p:cNvPr id="2" name="Footer Placeholder 4">
            <a:extLst>
              <a:ext uri="{FF2B5EF4-FFF2-40B4-BE49-F238E27FC236}">
                <a16:creationId xmlns:a16="http://schemas.microsoft.com/office/drawing/2014/main" id="{4370AC6A-6D9A-3EC1-EC51-32E9C7F3228A}"/>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tx1"/>
                </a:solidFill>
                <a:latin typeface="+mn-lt"/>
                <a:ea typeface="+mn-ea"/>
                <a:cs typeface="+mn-cs"/>
              </a:defRPr>
            </a:lvl1pPr>
          </a:lstStyle>
          <a:p>
            <a:r>
              <a:rPr lang="en-GB"/>
              <a:t>Because Design and Innovation Matters</a:t>
            </a:r>
          </a:p>
        </p:txBody>
      </p:sp>
      <p:sp>
        <p:nvSpPr>
          <p:cNvPr id="4" name="Text Placeholder 2">
            <a:extLst>
              <a:ext uri="{FF2B5EF4-FFF2-40B4-BE49-F238E27FC236}">
                <a16:creationId xmlns:a16="http://schemas.microsoft.com/office/drawing/2014/main" id="{B531A006-299D-CABF-06C0-D370EABD5878}"/>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ubtitle 2">
            <a:extLst>
              <a:ext uri="{FF2B5EF4-FFF2-40B4-BE49-F238E27FC236}">
                <a16:creationId xmlns:a16="http://schemas.microsoft.com/office/drawing/2014/main" id="{2E64CB4B-6969-902A-70E3-04EF8BCA52B3}"/>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414939021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D">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bg1"/>
                </a:solidFill>
              </a:rPr>
              <a:t>Contact</a:t>
            </a:r>
          </a:p>
        </p:txBody>
      </p:sp>
      <p:pic>
        <p:nvPicPr>
          <p:cNvPr id="2" name="Picture 1">
            <a:extLst>
              <a:ext uri="{FF2B5EF4-FFF2-40B4-BE49-F238E27FC236}">
                <a16:creationId xmlns:a16="http://schemas.microsoft.com/office/drawing/2014/main" id="{3D770C02-4BC1-A831-8AA2-A0C452D60F27}"/>
              </a:ext>
            </a:extLst>
          </p:cNvPr>
          <p:cNvPicPr>
            <a:picLocks noChangeAspect="1"/>
          </p:cNvPicPr>
          <p:nvPr userDrawn="1"/>
        </p:nvPicPr>
        <p:blipFill>
          <a:blip r:embed="rId3"/>
          <a:stretch>
            <a:fillRect/>
          </a:stretch>
        </p:blipFill>
        <p:spPr>
          <a:xfrm>
            <a:off x="9214783" y="161925"/>
            <a:ext cx="2832100" cy="6565900"/>
          </a:xfrm>
          <a:prstGeom prst="rect">
            <a:avLst/>
          </a:prstGeom>
        </p:spPr>
      </p:pic>
      <p:sp>
        <p:nvSpPr>
          <p:cNvPr id="4" name="Footer Placeholder 4">
            <a:extLst>
              <a:ext uri="{FF2B5EF4-FFF2-40B4-BE49-F238E27FC236}">
                <a16:creationId xmlns:a16="http://schemas.microsoft.com/office/drawing/2014/main" id="{29BD7142-9355-7AE4-3E98-61ABF055A83C}"/>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6" name="Text Placeholder 2">
            <a:extLst>
              <a:ext uri="{FF2B5EF4-FFF2-40B4-BE49-F238E27FC236}">
                <a16:creationId xmlns:a16="http://schemas.microsoft.com/office/drawing/2014/main" id="{F44DFA94-7449-7441-FFBB-D4BCCA6CBB90}"/>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Subtitle 2">
            <a:extLst>
              <a:ext uri="{FF2B5EF4-FFF2-40B4-BE49-F238E27FC236}">
                <a16:creationId xmlns:a16="http://schemas.microsoft.com/office/drawing/2014/main" id="{D0C7EDE9-6A4F-9E73-05A3-56E5C7FA9795}"/>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58850921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act E">
    <p:bg>
      <p:bgPr>
        <a:solidFill>
          <a:schemeClr val="accent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bg1"/>
                </a:solidFill>
              </a:rPr>
              <a:t>Contact</a:t>
            </a:r>
          </a:p>
        </p:txBody>
      </p:sp>
      <p:pic>
        <p:nvPicPr>
          <p:cNvPr id="2" name="Picture 1">
            <a:extLst>
              <a:ext uri="{FF2B5EF4-FFF2-40B4-BE49-F238E27FC236}">
                <a16:creationId xmlns:a16="http://schemas.microsoft.com/office/drawing/2014/main" id="{92E07DFD-D5FF-676F-E453-7161CAAE08DF}"/>
              </a:ext>
            </a:extLst>
          </p:cNvPr>
          <p:cNvPicPr>
            <a:picLocks noChangeAspect="1"/>
          </p:cNvPicPr>
          <p:nvPr userDrawn="1"/>
        </p:nvPicPr>
        <p:blipFill>
          <a:blip r:embed="rId3"/>
          <a:stretch>
            <a:fillRect/>
          </a:stretch>
        </p:blipFill>
        <p:spPr>
          <a:xfrm>
            <a:off x="9214783" y="161925"/>
            <a:ext cx="2832100" cy="6565900"/>
          </a:xfrm>
          <a:prstGeom prst="rect">
            <a:avLst/>
          </a:prstGeom>
        </p:spPr>
      </p:pic>
      <p:sp>
        <p:nvSpPr>
          <p:cNvPr id="4" name="Footer Placeholder 4">
            <a:extLst>
              <a:ext uri="{FF2B5EF4-FFF2-40B4-BE49-F238E27FC236}">
                <a16:creationId xmlns:a16="http://schemas.microsoft.com/office/drawing/2014/main" id="{B314543D-1360-91A9-EBAD-A52452DDFB12}"/>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6" name="Text Placeholder 2">
            <a:extLst>
              <a:ext uri="{FF2B5EF4-FFF2-40B4-BE49-F238E27FC236}">
                <a16:creationId xmlns:a16="http://schemas.microsoft.com/office/drawing/2014/main" id="{50D132C4-0EBB-D846-B052-2733018FDBD9}"/>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Subtitle 2">
            <a:extLst>
              <a:ext uri="{FF2B5EF4-FFF2-40B4-BE49-F238E27FC236}">
                <a16:creationId xmlns:a16="http://schemas.microsoft.com/office/drawing/2014/main" id="{377D50B1-C82F-F884-55A6-E04C47ED88C4}"/>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86177661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act F">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rc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tx2"/>
                </a:solidFill>
              </a:rPr>
              <a:t>Contact</a:t>
            </a:r>
          </a:p>
        </p:txBody>
      </p:sp>
      <p:pic>
        <p:nvPicPr>
          <p:cNvPr id="2" name="Picture 1">
            <a:extLst>
              <a:ext uri="{FF2B5EF4-FFF2-40B4-BE49-F238E27FC236}">
                <a16:creationId xmlns:a16="http://schemas.microsoft.com/office/drawing/2014/main" id="{93AD91CD-0C2B-BEFA-D850-681EDAD0FFAC}"/>
              </a:ext>
            </a:extLst>
          </p:cNvPr>
          <p:cNvPicPr>
            <a:picLocks noChangeAspect="1"/>
          </p:cNvPicPr>
          <p:nvPr userDrawn="1"/>
        </p:nvPicPr>
        <p:blipFill>
          <a:blip r:embed="rId3"/>
          <a:srcRect/>
          <a:stretch/>
        </p:blipFill>
        <p:spPr>
          <a:xfrm>
            <a:off x="9214783" y="161925"/>
            <a:ext cx="2832100" cy="6565899"/>
          </a:xfrm>
          <a:prstGeom prst="rect">
            <a:avLst/>
          </a:prstGeom>
        </p:spPr>
      </p:pic>
      <p:sp>
        <p:nvSpPr>
          <p:cNvPr id="4" name="Footer Placeholder 4">
            <a:extLst>
              <a:ext uri="{FF2B5EF4-FFF2-40B4-BE49-F238E27FC236}">
                <a16:creationId xmlns:a16="http://schemas.microsoft.com/office/drawing/2014/main" id="{706A6830-1A2A-7364-00B4-06A6DB52A3B3}"/>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tx1"/>
                </a:solidFill>
                <a:latin typeface="+mn-lt"/>
                <a:ea typeface="+mn-ea"/>
                <a:cs typeface="+mn-cs"/>
              </a:defRPr>
            </a:lvl1pPr>
          </a:lstStyle>
          <a:p>
            <a:r>
              <a:rPr lang="en-GB"/>
              <a:t>Because Design and Innovation Matters</a:t>
            </a:r>
          </a:p>
        </p:txBody>
      </p:sp>
      <p:sp>
        <p:nvSpPr>
          <p:cNvPr id="6" name="Text Placeholder 2">
            <a:extLst>
              <a:ext uri="{FF2B5EF4-FFF2-40B4-BE49-F238E27FC236}">
                <a16:creationId xmlns:a16="http://schemas.microsoft.com/office/drawing/2014/main" id="{0269F154-09EF-AB09-6C40-CB3B4DCC6771}"/>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Subtitle 2">
            <a:extLst>
              <a:ext uri="{FF2B5EF4-FFF2-40B4-BE49-F238E27FC236}">
                <a16:creationId xmlns:a16="http://schemas.microsoft.com/office/drawing/2014/main" id="{AFD85F04-6190-8CAF-4E98-50054B04BC3C}"/>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95717197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C">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bg1"/>
                </a:solidFill>
              </a:defRPr>
            </a:lvl1pPr>
          </a:lstStyle>
          <a:p>
            <a:r>
              <a:rPr lang="en-GB"/>
              <a:t>14 September 2022</a:t>
            </a:r>
          </a:p>
        </p:txBody>
      </p:sp>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bg1"/>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8" name="Footer Placeholder 4">
            <a:extLst>
              <a:ext uri="{FF2B5EF4-FFF2-40B4-BE49-F238E27FC236}">
                <a16:creationId xmlns:a16="http://schemas.microsoft.com/office/drawing/2014/main" id="{BB1B1310-50E5-D5D1-EFB4-8DC391443DC1}"/>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10" name="Text Placeholder 2">
            <a:extLst>
              <a:ext uri="{FF2B5EF4-FFF2-40B4-BE49-F238E27FC236}">
                <a16:creationId xmlns:a16="http://schemas.microsoft.com/office/drawing/2014/main" id="{4B690FD4-C934-811C-71A0-09B544BFA63C}"/>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46904942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bg1"/>
                </a:solidFill>
              </a:defRPr>
            </a:lvl1pPr>
          </a:lstStyle>
          <a:p>
            <a:r>
              <a:rPr lang="en-GB"/>
              <a:t>14 September 2022</a:t>
            </a:r>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pic>
        <p:nvPicPr>
          <p:cNvPr id="6" name="Picture 5">
            <a:extLst>
              <a:ext uri="{FF2B5EF4-FFF2-40B4-BE49-F238E27FC236}">
                <a16:creationId xmlns:a16="http://schemas.microsoft.com/office/drawing/2014/main" id="{EEF3CEFC-BFBD-F05C-9CBE-7BACFB5EEEB8}"/>
              </a:ext>
            </a:extLst>
          </p:cNvPr>
          <p:cNvPicPr>
            <a:picLocks noChangeAspect="1"/>
          </p:cNvPicPr>
          <p:nvPr userDrawn="1"/>
        </p:nvPicPr>
        <p:blipFill>
          <a:blip r:embed="rId3"/>
          <a:stretch>
            <a:fillRect/>
          </a:stretch>
        </p:blipFill>
        <p:spPr>
          <a:xfrm>
            <a:off x="9214783" y="161925"/>
            <a:ext cx="2832100" cy="6565900"/>
          </a:xfrm>
          <a:prstGeom prst="rect">
            <a:avLst/>
          </a:prstGeom>
        </p:spPr>
      </p:pic>
      <p:sp>
        <p:nvSpPr>
          <p:cNvPr id="5" name="Footer Placeholder 4">
            <a:extLst>
              <a:ext uri="{FF2B5EF4-FFF2-40B4-BE49-F238E27FC236}">
                <a16:creationId xmlns:a16="http://schemas.microsoft.com/office/drawing/2014/main" id="{7B11E5D2-715B-FEDA-87A6-82786219F499}"/>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8" name="Text Placeholder 2">
            <a:extLst>
              <a:ext uri="{FF2B5EF4-FFF2-40B4-BE49-F238E27FC236}">
                <a16:creationId xmlns:a16="http://schemas.microsoft.com/office/drawing/2014/main" id="{08CE8B93-4C66-C694-88C0-FF8368F987D0}"/>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41593312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tx2"/>
                </a:solidFill>
              </a:defRPr>
            </a:lvl1pPr>
          </a:lstStyle>
          <a:p>
            <a:r>
              <a:rPr lang="en-GB"/>
              <a:t>14 September 2022</a:t>
            </a:r>
          </a:p>
        </p:txBody>
      </p:sp>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tx2"/>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rcRect/>
          <a:stretch/>
        </p:blipFill>
        <p:spPr>
          <a:xfrm>
            <a:off x="579175" y="575231"/>
            <a:ext cx="2044700" cy="990600"/>
          </a:xfrm>
          <a:prstGeom prst="rect">
            <a:avLst/>
          </a:prstGeom>
        </p:spPr>
      </p:pic>
      <p:sp>
        <p:nvSpPr>
          <p:cNvPr id="5" name="Footer Placeholder 4">
            <a:extLst>
              <a:ext uri="{FF2B5EF4-FFF2-40B4-BE49-F238E27FC236}">
                <a16:creationId xmlns:a16="http://schemas.microsoft.com/office/drawing/2014/main" id="{D5821313-D819-4712-C30F-72F4C064B4BA}"/>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tx1"/>
                </a:solidFill>
                <a:latin typeface="+mn-lt"/>
                <a:ea typeface="+mn-ea"/>
                <a:cs typeface="+mn-cs"/>
              </a:defRPr>
            </a:lvl1pPr>
          </a:lstStyle>
          <a:p>
            <a:r>
              <a:rPr lang="en-GB"/>
              <a:t>Because Design and Innovation Matters</a:t>
            </a:r>
          </a:p>
        </p:txBody>
      </p:sp>
      <p:sp>
        <p:nvSpPr>
          <p:cNvPr id="6" name="Text Placeholder 2">
            <a:extLst>
              <a:ext uri="{FF2B5EF4-FFF2-40B4-BE49-F238E27FC236}">
                <a16:creationId xmlns:a16="http://schemas.microsoft.com/office/drawing/2014/main" id="{8ABE88D6-05B7-4F47-6631-7421A21AF695}"/>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71956579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F">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tx2"/>
                </a:solidFill>
              </a:defRPr>
            </a:lvl1pPr>
          </a:lstStyle>
          <a:p>
            <a:r>
              <a:rPr lang="en-GB"/>
              <a:t>14 September 2022</a:t>
            </a:r>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rcRect/>
          <a:stretch/>
        </p:blipFill>
        <p:spPr>
          <a:xfrm>
            <a:off x="579175" y="575231"/>
            <a:ext cx="2044700" cy="990600"/>
          </a:xfrm>
          <a:prstGeom prst="rect">
            <a:avLst/>
          </a:prstGeom>
        </p:spPr>
      </p:pic>
      <p:pic>
        <p:nvPicPr>
          <p:cNvPr id="6" name="Picture 5">
            <a:extLst>
              <a:ext uri="{FF2B5EF4-FFF2-40B4-BE49-F238E27FC236}">
                <a16:creationId xmlns:a16="http://schemas.microsoft.com/office/drawing/2014/main" id="{EEF3CEFC-BFBD-F05C-9CBE-7BACFB5EEEB8}"/>
              </a:ext>
            </a:extLst>
          </p:cNvPr>
          <p:cNvPicPr>
            <a:picLocks noChangeAspect="1"/>
          </p:cNvPicPr>
          <p:nvPr userDrawn="1"/>
        </p:nvPicPr>
        <p:blipFill>
          <a:blip r:embed="rId3"/>
          <a:srcRect/>
          <a:stretch/>
        </p:blipFill>
        <p:spPr>
          <a:xfrm>
            <a:off x="9214783" y="161925"/>
            <a:ext cx="2832100" cy="6565899"/>
          </a:xfrm>
          <a:prstGeom prst="rect">
            <a:avLst/>
          </a:prstGeom>
        </p:spPr>
      </p:pic>
      <p:sp>
        <p:nvSpPr>
          <p:cNvPr id="5" name="Footer Placeholder 4">
            <a:extLst>
              <a:ext uri="{FF2B5EF4-FFF2-40B4-BE49-F238E27FC236}">
                <a16:creationId xmlns:a16="http://schemas.microsoft.com/office/drawing/2014/main" id="{118E3D20-3D6E-6C49-203A-091EFEB70092}"/>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tx1"/>
                </a:solidFill>
                <a:latin typeface="+mn-lt"/>
                <a:ea typeface="+mn-ea"/>
                <a:cs typeface="+mn-cs"/>
              </a:defRPr>
            </a:lvl1pPr>
          </a:lstStyle>
          <a:p>
            <a:r>
              <a:rPr lang="en-GB"/>
              <a:t>Because Design and Innovation Matters</a:t>
            </a:r>
          </a:p>
        </p:txBody>
      </p:sp>
      <p:sp>
        <p:nvSpPr>
          <p:cNvPr id="8" name="Text Placeholder 2">
            <a:extLst>
              <a:ext uri="{FF2B5EF4-FFF2-40B4-BE49-F238E27FC236}">
                <a16:creationId xmlns:a16="http://schemas.microsoft.com/office/drawing/2014/main" id="{628F7603-7F2E-EE2B-1B58-17F2C97FA85D}"/>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75866239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roduction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807052"/>
            <a:ext cx="9144000" cy="1358079"/>
          </a:xfrm>
        </p:spPr>
        <p:txBody>
          <a:bodyPr anchor="b"/>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2621708"/>
            <a:ext cx="9144000" cy="3063957"/>
          </a:xfrm>
        </p:spPr>
        <p:txBody>
          <a:bodyPr/>
          <a:lstStyle>
            <a:lvl1pPr marL="0" indent="0" algn="l">
              <a:lnSpc>
                <a:spcPts val="2900"/>
              </a:lnSpc>
              <a:spcBef>
                <a:spcPts val="0"/>
              </a:spcBef>
              <a:spcAft>
                <a:spcPts val="800"/>
              </a:spcAft>
              <a:buNone/>
              <a:defRPr sz="29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Footer Placeholder 4">
            <a:extLst>
              <a:ext uri="{FF2B5EF4-FFF2-40B4-BE49-F238E27FC236}">
                <a16:creationId xmlns:a16="http://schemas.microsoft.com/office/drawing/2014/main" id="{2E769984-BF69-B57F-6C68-8CE234CD9915}"/>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Tree>
    <p:extLst>
      <p:ext uri="{BB962C8B-B14F-4D97-AF65-F5344CB8AC3E}">
        <p14:creationId xmlns:p14="http://schemas.microsoft.com/office/powerpoint/2010/main" val="369645899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Introduction B">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807052"/>
            <a:ext cx="9144000" cy="1358079"/>
          </a:xfrm>
        </p:spPr>
        <p:txBody>
          <a:bodyPr anchor="b"/>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2621708"/>
            <a:ext cx="9144000" cy="3063957"/>
          </a:xfrm>
        </p:spPr>
        <p:txBody>
          <a:bodyPr/>
          <a:lstStyle>
            <a:lvl1pPr marL="0" indent="0" algn="l">
              <a:lnSpc>
                <a:spcPts val="2900"/>
              </a:lnSpc>
              <a:spcBef>
                <a:spcPts val="0"/>
              </a:spcBef>
              <a:spcAft>
                <a:spcPts val="800"/>
              </a:spcAft>
              <a:buNone/>
              <a:defRPr sz="29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Footer Placeholder 4">
            <a:extLst>
              <a:ext uri="{FF2B5EF4-FFF2-40B4-BE49-F238E27FC236}">
                <a16:creationId xmlns:a16="http://schemas.microsoft.com/office/drawing/2014/main" id="{AE6A1547-637C-33A3-56F8-80A9552BA3CF}"/>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Tree>
    <p:extLst>
      <p:ext uri="{BB962C8B-B14F-4D97-AF65-F5344CB8AC3E}">
        <p14:creationId xmlns:p14="http://schemas.microsoft.com/office/powerpoint/2010/main" val="205350375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Introduction C">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807052"/>
            <a:ext cx="9144000" cy="1358079"/>
          </a:xfrm>
        </p:spPr>
        <p:txBody>
          <a:bodyPr anchor="b"/>
          <a:lstStyle>
            <a:lvl1pPr algn="l" defTabSz="914400" rtl="0" eaLnBrk="1" latinLnBrk="0" hangingPunct="1">
              <a:lnSpc>
                <a:spcPct val="90000"/>
              </a:lnSpc>
              <a:spcBef>
                <a:spcPct val="0"/>
              </a:spcBef>
              <a:buNone/>
              <a:defRPr lang="en-GB" sz="3450" b="1" i="0" kern="1200" cap="all" baseline="0" dirty="0">
                <a:solidFill>
                  <a:schemeClr val="tx2"/>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2621708"/>
            <a:ext cx="9144000" cy="3063957"/>
          </a:xfrm>
        </p:spPr>
        <p:txBody>
          <a:bodyPr/>
          <a:lstStyle>
            <a:lvl1pPr marL="0" indent="0" algn="l">
              <a:lnSpc>
                <a:spcPts val="2900"/>
              </a:lnSpc>
              <a:spcBef>
                <a:spcPts val="0"/>
              </a:spcBef>
              <a:spcAft>
                <a:spcPts val="800"/>
              </a:spcAft>
              <a:buNone/>
              <a:defRPr sz="2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Footer Placeholder 4">
            <a:extLst>
              <a:ext uri="{FF2B5EF4-FFF2-40B4-BE49-F238E27FC236}">
                <a16:creationId xmlns:a16="http://schemas.microsoft.com/office/drawing/2014/main" id="{2697E70B-6FA2-75B3-131E-F3E208D68302}"/>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tx1"/>
                </a:solidFill>
                <a:latin typeface="+mn-lt"/>
                <a:ea typeface="+mn-ea"/>
                <a:cs typeface="+mn-cs"/>
              </a:defRPr>
            </a:lvl1pPr>
          </a:lstStyle>
          <a:p>
            <a:r>
              <a:rPr lang="en-GB"/>
              <a:t>Because Design and Innovation Matters</a:t>
            </a:r>
          </a:p>
        </p:txBody>
      </p:sp>
    </p:spTree>
    <p:extLst>
      <p:ext uri="{BB962C8B-B14F-4D97-AF65-F5344CB8AC3E}">
        <p14:creationId xmlns:p14="http://schemas.microsoft.com/office/powerpoint/2010/main" val="363280909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56E57A-85BE-52A1-1798-5C41E9C92A35}"/>
              </a:ext>
            </a:extLst>
          </p:cNvPr>
          <p:cNvSpPr>
            <a:spLocks noGrp="1"/>
          </p:cNvSpPr>
          <p:nvPr>
            <p:ph type="title"/>
          </p:nvPr>
        </p:nvSpPr>
        <p:spPr>
          <a:xfrm>
            <a:off x="576000" y="546214"/>
            <a:ext cx="9166811" cy="1047918"/>
          </a:xfrm>
          <a:prstGeom prst="rect">
            <a:avLst/>
          </a:prstGeom>
        </p:spPr>
        <p:txBody>
          <a:bodyPr vert="horz" lIns="0" tIns="0" rIns="0" bIns="0" rtlCol="0" anchor="t">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1B96B2F-608F-38F4-C607-CD2CA3307C23}"/>
              </a:ext>
            </a:extLst>
          </p:cNvPr>
          <p:cNvSpPr>
            <a:spLocks noGrp="1"/>
          </p:cNvSpPr>
          <p:nvPr>
            <p:ph type="body" idx="1"/>
          </p:nvPr>
        </p:nvSpPr>
        <p:spPr>
          <a:xfrm>
            <a:off x="576000" y="2573999"/>
            <a:ext cx="9166811" cy="36720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CC602E-CF8A-4103-422D-842777743359}"/>
              </a:ext>
            </a:extLst>
          </p:cNvPr>
          <p:cNvSpPr>
            <a:spLocks noGrp="1"/>
          </p:cNvSpPr>
          <p:nvPr>
            <p:ph type="dt" sz="half" idx="2"/>
          </p:nvPr>
        </p:nvSpPr>
        <p:spPr>
          <a:xfrm>
            <a:off x="576000" y="6352360"/>
            <a:ext cx="2743200" cy="365125"/>
          </a:xfrm>
          <a:prstGeom prst="rect">
            <a:avLst/>
          </a:prstGeom>
        </p:spPr>
        <p:txBody>
          <a:bodyPr vert="horz" lIns="0" tIns="0" rIns="0" bIns="0" rtlCol="0" anchor="ctr">
            <a:noAutofit/>
          </a:bodyPr>
          <a:lstStyle>
            <a:lvl1pPr algn="l">
              <a:defRPr sz="1200">
                <a:solidFill>
                  <a:schemeClr val="tx2"/>
                </a:solidFill>
              </a:defRPr>
            </a:lvl1pPr>
          </a:lstStyle>
          <a:p>
            <a:r>
              <a:rPr lang="en-GB"/>
              <a:t>14 September 2022</a:t>
            </a:r>
          </a:p>
        </p:txBody>
      </p:sp>
      <p:sp>
        <p:nvSpPr>
          <p:cNvPr id="5" name="Footer Placeholder 4">
            <a:extLst>
              <a:ext uri="{FF2B5EF4-FFF2-40B4-BE49-F238E27FC236}">
                <a16:creationId xmlns:a16="http://schemas.microsoft.com/office/drawing/2014/main" id="{FE2D44C3-622B-DE1A-3D0E-1D67AC68C166}"/>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2"/>
                </a:solidFill>
              </a:defRPr>
            </a:lvl1pPr>
          </a:lstStyle>
          <a:p>
            <a:r>
              <a:rPr lang="en-GB"/>
              <a:t>Because Design and Innovation Matters</a:t>
            </a:r>
          </a:p>
        </p:txBody>
      </p:sp>
      <p:sp>
        <p:nvSpPr>
          <p:cNvPr id="6" name="Slide Number Placeholder 5">
            <a:extLst>
              <a:ext uri="{FF2B5EF4-FFF2-40B4-BE49-F238E27FC236}">
                <a16:creationId xmlns:a16="http://schemas.microsoft.com/office/drawing/2014/main" id="{73B9C41D-DBB6-84B9-829A-87C62833D490}"/>
              </a:ext>
            </a:extLst>
          </p:cNvPr>
          <p:cNvSpPr>
            <a:spLocks noGrp="1"/>
          </p:cNvSpPr>
          <p:nvPr>
            <p:ph type="sldNum" sz="quarter" idx="4"/>
          </p:nvPr>
        </p:nvSpPr>
        <p:spPr>
          <a:xfrm>
            <a:off x="8872800" y="6352360"/>
            <a:ext cx="2743200" cy="365125"/>
          </a:xfrm>
          <a:prstGeom prst="rect">
            <a:avLst/>
          </a:prstGeom>
        </p:spPr>
        <p:txBody>
          <a:bodyPr vert="horz" lIns="0" tIns="0" rIns="0" bIns="0" rtlCol="0" anchor="ctr">
            <a:noAutofit/>
          </a:bodyPr>
          <a:lstStyle>
            <a:lvl1pPr algn="r">
              <a:defRPr sz="1200">
                <a:solidFill>
                  <a:schemeClr val="tx2"/>
                </a:solidFill>
              </a:defRPr>
            </a:lvl1pPr>
          </a:lstStyle>
          <a:p>
            <a:fld id="{06460529-6BCB-7B47-87B2-64F917FF7A32}" type="slidenum">
              <a:rPr lang="en-GB" smtClean="0"/>
              <a:pPr/>
              <a:t>‹#›</a:t>
            </a:fld>
            <a:endParaRPr lang="en-GB"/>
          </a:p>
        </p:txBody>
      </p:sp>
    </p:spTree>
    <p:extLst>
      <p:ext uri="{BB962C8B-B14F-4D97-AF65-F5344CB8AC3E}">
        <p14:creationId xmlns:p14="http://schemas.microsoft.com/office/powerpoint/2010/main" val="3981347134"/>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63" r:id="rId4"/>
    <p:sldLayoutId id="2147483664" r:id="rId5"/>
    <p:sldLayoutId id="2147483665" r:id="rId6"/>
    <p:sldLayoutId id="2147483660" r:id="rId7"/>
    <p:sldLayoutId id="2147483667" r:id="rId8"/>
    <p:sldLayoutId id="2147483668" r:id="rId9"/>
    <p:sldLayoutId id="2147483669" r:id="rId10"/>
    <p:sldLayoutId id="2147483670" r:id="rId11"/>
    <p:sldLayoutId id="2147483671" r:id="rId12"/>
    <p:sldLayoutId id="2147483655" r:id="rId13"/>
    <p:sldLayoutId id="2147483672" r:id="rId14"/>
    <p:sldLayoutId id="2147483673" r:id="rId15"/>
    <p:sldLayoutId id="2147483674" r:id="rId16"/>
    <p:sldLayoutId id="2147483681" r:id="rId17"/>
    <p:sldLayoutId id="2147483650" r:id="rId18"/>
    <p:sldLayoutId id="2147483682" r:id="rId19"/>
    <p:sldLayoutId id="2147483683" r:id="rId20"/>
    <p:sldLayoutId id="2147483684" r:id="rId21"/>
    <p:sldLayoutId id="2147483685" r:id="rId22"/>
    <p:sldLayoutId id="2147483686" r:id="rId23"/>
    <p:sldLayoutId id="2147483675" r:id="rId24"/>
    <p:sldLayoutId id="2147483676" r:id="rId25"/>
    <p:sldLayoutId id="2147483677" r:id="rId26"/>
    <p:sldLayoutId id="2147483678" r:id="rId27"/>
    <p:sldLayoutId id="2147483679" r:id="rId28"/>
    <p:sldLayoutId id="2147483680" r:id="rId29"/>
  </p:sldLayoutIdLst>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hf sldNum="0" hdr="0"/>
  <p:txStyles>
    <p:titleStyle>
      <a:lvl1pPr algn="l" defTabSz="914400" rtl="0" eaLnBrk="1" latinLnBrk="0" hangingPunct="1">
        <a:lnSpc>
          <a:spcPts val="3450"/>
        </a:lnSpc>
        <a:spcBef>
          <a:spcPct val="0"/>
        </a:spcBef>
        <a:buNone/>
        <a:defRPr sz="345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36.svg"/><Relationship Id="rId11" Type="http://schemas.openxmlformats.org/officeDocument/2006/relationships/image" Target="../media/image21.pn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slides/_rels/slide13.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49.png"/><Relationship Id="rId7"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55.png"/><Relationship Id="rId4" Type="http://schemas.openxmlformats.org/officeDocument/2006/relationships/image" Target="../media/image54.jpeg"/></Relationships>
</file>

<file path=ppt/slides/_rels/slide1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jpeg"/></Relationships>
</file>

<file path=ppt/slides/_rels/slide1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63.png"/><Relationship Id="rId4" Type="http://schemas.openxmlformats.org/officeDocument/2006/relationships/image" Target="../media/image6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66.png"/><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69.jpeg"/><Relationship Id="rId5" Type="http://schemas.openxmlformats.org/officeDocument/2006/relationships/image" Target="../media/image68.pn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3.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70.pn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76.jpeg"/><Relationship Id="rId4" Type="http://schemas.openxmlformats.org/officeDocument/2006/relationships/image" Target="../media/image75.jpe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78.png"/><Relationship Id="rId4" Type="http://schemas.openxmlformats.org/officeDocument/2006/relationships/image" Target="../media/image77.jpeg"/></Relationships>
</file>

<file path=ppt/slides/_rels/slide2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80.jpg"/><Relationship Id="rId4" Type="http://schemas.openxmlformats.org/officeDocument/2006/relationships/image" Target="../media/image77.jpeg"/></Relationships>
</file>

<file path=ppt/slides/_rels/slide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jpeg"/></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84.jpg"/><Relationship Id="rId5" Type="http://schemas.openxmlformats.org/officeDocument/2006/relationships/image" Target="../media/image83.jpg"/><Relationship Id="rId4" Type="http://schemas.openxmlformats.org/officeDocument/2006/relationships/image" Target="../media/image79.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85.pn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15.pn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slideLayout" Target="../slideLayouts/slideLayout7.xml"/><Relationship Id="rId7" Type="http://schemas.openxmlformats.org/officeDocument/2006/relationships/image" Target="../media/image88.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notesSlide" Target="../notesSlides/notesSlide28.xml"/><Relationship Id="rId9" Type="http://schemas.openxmlformats.org/officeDocument/2006/relationships/image" Target="../media/image90.png"/></Relationships>
</file>

<file path=ppt/slides/_rels/slide3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hyperlink" Target="mailto:Tony.Ryan@d" TargetMode="External"/><Relationship Id="rId1" Type="http://schemas.openxmlformats.org/officeDocument/2006/relationships/slideLayout" Target="../slideLayouts/slideLayout24.xml"/><Relationship Id="rId5" Type="http://schemas.openxmlformats.org/officeDocument/2006/relationships/image" Target="../media/image93.svg"/><Relationship Id="rId4" Type="http://schemas.openxmlformats.org/officeDocument/2006/relationships/image" Target="../media/image92.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data.org.uk/news/new-report-dt-in-schools-fallen-over-last-decade-and-will-continue-without-government-intervention"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21.pn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B1790-2CD4-5C49-0880-9A0F1CE57356}"/>
              </a:ext>
            </a:extLst>
          </p:cNvPr>
          <p:cNvSpPr>
            <a:spLocks noGrp="1"/>
          </p:cNvSpPr>
          <p:nvPr>
            <p:ph type="ctrTitle"/>
          </p:nvPr>
        </p:nvSpPr>
        <p:spPr>
          <a:xfrm>
            <a:off x="576000" y="2002774"/>
            <a:ext cx="5192806" cy="2387600"/>
          </a:xfrm>
        </p:spPr>
        <p:txBody>
          <a:bodyPr/>
          <a:lstStyle/>
          <a:p>
            <a:r>
              <a:rPr lang="en-GB" dirty="0"/>
              <a:t>Reimagining Design and Technology education</a:t>
            </a:r>
          </a:p>
        </p:txBody>
      </p:sp>
      <p:sp>
        <p:nvSpPr>
          <p:cNvPr id="3" name="Subtitle 2">
            <a:extLst>
              <a:ext uri="{FF2B5EF4-FFF2-40B4-BE49-F238E27FC236}">
                <a16:creationId xmlns:a16="http://schemas.microsoft.com/office/drawing/2014/main" id="{0EC132C5-882C-98E5-550C-EDBDB9061587}"/>
              </a:ext>
            </a:extLst>
          </p:cNvPr>
          <p:cNvSpPr>
            <a:spLocks noGrp="1"/>
          </p:cNvSpPr>
          <p:nvPr>
            <p:ph type="subTitle" idx="1"/>
          </p:nvPr>
        </p:nvSpPr>
        <p:spPr/>
        <p:txBody>
          <a:bodyPr/>
          <a:lstStyle/>
          <a:p>
            <a:pPr>
              <a:spcBef>
                <a:spcPts val="0"/>
              </a:spcBef>
            </a:pPr>
            <a:r>
              <a:rPr lang="en-GB" dirty="0"/>
              <a:t>Name: Tony Ryan</a:t>
            </a:r>
          </a:p>
          <a:p>
            <a:pPr>
              <a:spcBef>
                <a:spcPts val="0"/>
              </a:spcBef>
            </a:pPr>
            <a:r>
              <a:rPr lang="en-GB" dirty="0"/>
              <a:t>Position: Chief Executive Officer</a:t>
            </a:r>
          </a:p>
        </p:txBody>
      </p:sp>
      <p:sp>
        <p:nvSpPr>
          <p:cNvPr id="10" name="Date Placeholder 9">
            <a:extLst>
              <a:ext uri="{FF2B5EF4-FFF2-40B4-BE49-F238E27FC236}">
                <a16:creationId xmlns:a16="http://schemas.microsoft.com/office/drawing/2014/main" id="{EF5C29D3-9BFE-A738-C1C0-3DFFEE681165}"/>
              </a:ext>
            </a:extLst>
          </p:cNvPr>
          <p:cNvSpPr>
            <a:spLocks noGrp="1"/>
          </p:cNvSpPr>
          <p:nvPr>
            <p:ph type="dt" sz="half" idx="10"/>
          </p:nvPr>
        </p:nvSpPr>
        <p:spPr>
          <a:xfrm>
            <a:off x="575999" y="5318220"/>
            <a:ext cx="5192807" cy="365125"/>
          </a:xfrm>
        </p:spPr>
        <p:txBody>
          <a:bodyPr/>
          <a:lstStyle/>
          <a:p>
            <a:r>
              <a:rPr lang="en-GB" dirty="0"/>
              <a:t>March 2023</a:t>
            </a:r>
          </a:p>
        </p:txBody>
      </p:sp>
      <p:pic>
        <p:nvPicPr>
          <p:cNvPr id="13" name="Picture Placeholder 12">
            <a:extLst>
              <a:ext uri="{FF2B5EF4-FFF2-40B4-BE49-F238E27FC236}">
                <a16:creationId xmlns:a16="http://schemas.microsoft.com/office/drawing/2014/main" id="{2BD23375-1175-745A-F340-1A71E7A1D68A}"/>
              </a:ext>
            </a:extLst>
          </p:cNvPr>
          <p:cNvPicPr>
            <a:picLocks noGrp="1" noChangeAspect="1"/>
          </p:cNvPicPr>
          <p:nvPr>
            <p:ph type="pic" sz="quarter" idx="11"/>
          </p:nvPr>
        </p:nvPicPr>
        <p:blipFill rotWithShape="1">
          <a:blip r:embed="rId5"/>
          <a:srcRect t="174" b="174"/>
          <a:stretch/>
        </p:blipFill>
        <p:spPr/>
      </p:pic>
      <p:sp>
        <p:nvSpPr>
          <p:cNvPr id="5" name="Footer Placeholder 4">
            <a:extLst>
              <a:ext uri="{FF2B5EF4-FFF2-40B4-BE49-F238E27FC236}">
                <a16:creationId xmlns:a16="http://schemas.microsoft.com/office/drawing/2014/main" id="{0A595BEC-173D-03EA-B8D7-F8D2CC47C1AC}"/>
              </a:ext>
            </a:extLst>
          </p:cNvPr>
          <p:cNvSpPr>
            <a:spLocks noGrp="1"/>
          </p:cNvSpPr>
          <p:nvPr>
            <p:ph type="ftr" sz="quarter" idx="12"/>
          </p:nvPr>
        </p:nvSpPr>
        <p:spPr/>
        <p:txBody>
          <a:bodyPr/>
          <a:lstStyle/>
          <a:p>
            <a:r>
              <a:rPr lang="en-GB"/>
              <a:t>Because design and innovation matter</a:t>
            </a:r>
          </a:p>
        </p:txBody>
      </p:sp>
      <p:sp>
        <p:nvSpPr>
          <p:cNvPr id="4" name="Text Placeholder 3">
            <a:extLst>
              <a:ext uri="{FF2B5EF4-FFF2-40B4-BE49-F238E27FC236}">
                <a16:creationId xmlns:a16="http://schemas.microsoft.com/office/drawing/2014/main" id="{D2F4DBC1-D759-3920-285A-A77035C7AEB3}"/>
              </a:ext>
            </a:extLst>
          </p:cNvPr>
          <p:cNvSpPr>
            <a:spLocks noGrp="1"/>
          </p:cNvSpPr>
          <p:nvPr>
            <p:ph type="body" idx="13"/>
          </p:nvPr>
        </p:nvSpPr>
        <p:spPr/>
        <p:txBody>
          <a:bodyPr/>
          <a:lstStyle/>
          <a:p>
            <a:r>
              <a:rPr lang="en-GB" dirty="0"/>
              <a:t>www.designtechnology.org.uk</a:t>
            </a:r>
          </a:p>
          <a:p>
            <a:endParaRPr lang="en-GB"/>
          </a:p>
        </p:txBody>
      </p:sp>
      <p:pic>
        <p:nvPicPr>
          <p:cNvPr id="6" name="will-butler-adams-part-2-soundbite">
            <a:hlinkClick r:id="" action="ppaction://media"/>
            <a:extLst>
              <a:ext uri="{FF2B5EF4-FFF2-40B4-BE49-F238E27FC236}">
                <a16:creationId xmlns:a16="http://schemas.microsoft.com/office/drawing/2014/main" id="{10D3DF77-C4D4-BB66-14C7-528246F734B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989448" y="3536524"/>
            <a:ext cx="2881866" cy="2742344"/>
          </a:xfrm>
          <a:prstGeom prst="rect">
            <a:avLst/>
          </a:prstGeom>
        </p:spPr>
      </p:pic>
      <p:pic>
        <p:nvPicPr>
          <p:cNvPr id="7" name="Picture 7" descr="Icon&#10;&#10;Description automatically generated">
            <a:extLst>
              <a:ext uri="{FF2B5EF4-FFF2-40B4-BE49-F238E27FC236}">
                <a16:creationId xmlns:a16="http://schemas.microsoft.com/office/drawing/2014/main" id="{39503169-0BA6-768B-9BCD-5B0849056ACC}"/>
              </a:ext>
            </a:extLst>
          </p:cNvPr>
          <p:cNvPicPr>
            <a:picLocks noChangeAspect="1"/>
          </p:cNvPicPr>
          <p:nvPr/>
        </p:nvPicPr>
        <p:blipFill>
          <a:blip r:embed="rId7"/>
          <a:stretch>
            <a:fillRect/>
          </a:stretch>
        </p:blipFill>
        <p:spPr>
          <a:xfrm rot="5400000">
            <a:off x="6591837" y="472071"/>
            <a:ext cx="2743200" cy="1899942"/>
          </a:xfrm>
          <a:prstGeom prst="rect">
            <a:avLst/>
          </a:prstGeom>
        </p:spPr>
      </p:pic>
      <p:pic>
        <p:nvPicPr>
          <p:cNvPr id="8" name="Picture 7" descr="Icon&#10;&#10;Description automatically generated">
            <a:extLst>
              <a:ext uri="{FF2B5EF4-FFF2-40B4-BE49-F238E27FC236}">
                <a16:creationId xmlns:a16="http://schemas.microsoft.com/office/drawing/2014/main" id="{AAFF19C2-7CBB-A8A2-013B-96C41740E69E}"/>
              </a:ext>
            </a:extLst>
          </p:cNvPr>
          <p:cNvPicPr>
            <a:picLocks noChangeAspect="1"/>
          </p:cNvPicPr>
          <p:nvPr/>
        </p:nvPicPr>
        <p:blipFill>
          <a:blip r:embed="rId7"/>
          <a:stretch>
            <a:fillRect/>
          </a:stretch>
        </p:blipFill>
        <p:spPr>
          <a:xfrm>
            <a:off x="9382259" y="4850888"/>
            <a:ext cx="2743200" cy="1899942"/>
          </a:xfrm>
          <a:prstGeom prst="rect">
            <a:avLst/>
          </a:prstGeom>
        </p:spPr>
      </p:pic>
    </p:spTree>
    <p:extLst>
      <p:ext uri="{BB962C8B-B14F-4D97-AF65-F5344CB8AC3E}">
        <p14:creationId xmlns:p14="http://schemas.microsoft.com/office/powerpoint/2010/main" val="22693524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5175A-FBCF-8B35-33AC-F8CD080B1727}"/>
              </a:ext>
            </a:extLst>
          </p:cNvPr>
          <p:cNvSpPr>
            <a:spLocks noGrp="1"/>
          </p:cNvSpPr>
          <p:nvPr>
            <p:ph type="title"/>
          </p:nvPr>
        </p:nvSpPr>
        <p:spPr>
          <a:xfrm>
            <a:off x="498037" y="743567"/>
            <a:ext cx="6332879" cy="558192"/>
          </a:xfrm>
        </p:spPr>
        <p:txBody>
          <a:bodyPr/>
          <a:lstStyle/>
          <a:p>
            <a:r>
              <a:rPr lang="en-GB" sz="3200"/>
              <a:t>ACTIONS TAKEN TO DATE (4)</a:t>
            </a:r>
          </a:p>
        </p:txBody>
      </p:sp>
      <p:sp>
        <p:nvSpPr>
          <p:cNvPr id="3" name="Content Placeholder 2">
            <a:extLst>
              <a:ext uri="{FF2B5EF4-FFF2-40B4-BE49-F238E27FC236}">
                <a16:creationId xmlns:a16="http://schemas.microsoft.com/office/drawing/2014/main" id="{58019DA4-FF58-A555-7C17-2F5F1B6ADB20}"/>
              </a:ext>
            </a:extLst>
          </p:cNvPr>
          <p:cNvSpPr>
            <a:spLocks noGrp="1"/>
          </p:cNvSpPr>
          <p:nvPr>
            <p:ph idx="1"/>
          </p:nvPr>
        </p:nvSpPr>
        <p:spPr>
          <a:xfrm>
            <a:off x="429148" y="1745673"/>
            <a:ext cx="5400000" cy="2303813"/>
          </a:xfrm>
        </p:spPr>
        <p:txBody>
          <a:bodyPr vert="horz" lIns="0" tIns="0" rIns="0" bIns="0" rtlCol="0" anchor="t">
            <a:noAutofit/>
          </a:bodyPr>
          <a:lstStyle/>
          <a:p>
            <a:pPr marL="342900" indent="-342900">
              <a:buFont typeface="Arial" panose="020B0604020202020204" pitchFamily="34" charset="0"/>
              <a:buChar char="•"/>
            </a:pPr>
            <a:r>
              <a:rPr lang="en-GB"/>
              <a:t>From these meetings, the Reimagining D&amp;T paper was drawn up. This was then presented at both the Labour and Conservative Party Conferences where it was well-received. </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a:t>We are now fully focused on delivering this paper. </a:t>
            </a:r>
          </a:p>
        </p:txBody>
      </p:sp>
      <p:pic>
        <p:nvPicPr>
          <p:cNvPr id="14" name="Picture 13" descr="Text, letter&#10;&#10;Description automatically generated">
            <a:extLst>
              <a:ext uri="{FF2B5EF4-FFF2-40B4-BE49-F238E27FC236}">
                <a16:creationId xmlns:a16="http://schemas.microsoft.com/office/drawing/2014/main" id="{10D9AD90-BB88-D73A-4B8F-25563F653832}"/>
              </a:ext>
            </a:extLst>
          </p:cNvPr>
          <p:cNvPicPr>
            <a:picLocks noChangeAspect="1"/>
          </p:cNvPicPr>
          <p:nvPr/>
        </p:nvPicPr>
        <p:blipFill>
          <a:blip r:embed="rId3"/>
          <a:stretch>
            <a:fillRect/>
          </a:stretch>
        </p:blipFill>
        <p:spPr>
          <a:xfrm rot="285426">
            <a:off x="8641346" y="1984626"/>
            <a:ext cx="3258903" cy="4664534"/>
          </a:xfrm>
          <a:prstGeom prst="rect">
            <a:avLst/>
          </a:prstGeom>
        </p:spPr>
      </p:pic>
      <p:pic>
        <p:nvPicPr>
          <p:cNvPr id="4" name="Picture 5">
            <a:extLst>
              <a:ext uri="{FF2B5EF4-FFF2-40B4-BE49-F238E27FC236}">
                <a16:creationId xmlns:a16="http://schemas.microsoft.com/office/drawing/2014/main" id="{7844286E-5CF6-1291-C972-49D80417C98F}"/>
              </a:ext>
            </a:extLst>
          </p:cNvPr>
          <p:cNvPicPr>
            <a:picLocks noChangeAspect="1"/>
          </p:cNvPicPr>
          <p:nvPr/>
        </p:nvPicPr>
        <p:blipFill>
          <a:blip r:embed="rId4"/>
          <a:stretch>
            <a:fillRect/>
          </a:stretch>
        </p:blipFill>
        <p:spPr>
          <a:xfrm rot="21060000">
            <a:off x="7150905" y="268172"/>
            <a:ext cx="3053082" cy="4371666"/>
          </a:xfrm>
          <a:prstGeom prst="rect">
            <a:avLst/>
          </a:prstGeom>
        </p:spPr>
      </p:pic>
      <p:pic>
        <p:nvPicPr>
          <p:cNvPr id="8" name="Picture 8" descr="Icon&#10;&#10;Description automatically generated">
            <a:extLst>
              <a:ext uri="{FF2B5EF4-FFF2-40B4-BE49-F238E27FC236}">
                <a16:creationId xmlns:a16="http://schemas.microsoft.com/office/drawing/2014/main" id="{791501F4-1C59-D345-C347-1864D36E37FF}"/>
              </a:ext>
            </a:extLst>
          </p:cNvPr>
          <p:cNvPicPr>
            <a:picLocks noChangeAspect="1"/>
          </p:cNvPicPr>
          <p:nvPr/>
        </p:nvPicPr>
        <p:blipFill>
          <a:blip r:embed="rId5"/>
          <a:stretch>
            <a:fillRect/>
          </a:stretch>
        </p:blipFill>
        <p:spPr>
          <a:xfrm>
            <a:off x="370172" y="4380565"/>
            <a:ext cx="2680708" cy="1871548"/>
          </a:xfrm>
          <a:prstGeom prst="rect">
            <a:avLst/>
          </a:prstGeom>
        </p:spPr>
      </p:pic>
      <p:pic>
        <p:nvPicPr>
          <p:cNvPr id="9" name="Picture 8" descr="Icon&#10;&#10;Description automatically generated">
            <a:extLst>
              <a:ext uri="{FF2B5EF4-FFF2-40B4-BE49-F238E27FC236}">
                <a16:creationId xmlns:a16="http://schemas.microsoft.com/office/drawing/2014/main" id="{526ED958-BB4A-6EED-C42C-76B16B619B88}"/>
              </a:ext>
            </a:extLst>
          </p:cNvPr>
          <p:cNvPicPr>
            <a:picLocks noChangeAspect="1"/>
          </p:cNvPicPr>
          <p:nvPr/>
        </p:nvPicPr>
        <p:blipFill>
          <a:blip r:embed="rId5"/>
          <a:stretch>
            <a:fillRect/>
          </a:stretch>
        </p:blipFill>
        <p:spPr>
          <a:xfrm rot="5400000">
            <a:off x="5536257" y="1811582"/>
            <a:ext cx="2251276" cy="1562348"/>
          </a:xfrm>
          <a:prstGeom prst="rect">
            <a:avLst/>
          </a:prstGeom>
        </p:spPr>
      </p:pic>
      <p:pic>
        <p:nvPicPr>
          <p:cNvPr id="10" name="Picture 10" descr="Qr code&#10;&#10;Description automatically generated">
            <a:extLst>
              <a:ext uri="{FF2B5EF4-FFF2-40B4-BE49-F238E27FC236}">
                <a16:creationId xmlns:a16="http://schemas.microsoft.com/office/drawing/2014/main" id="{95666241-167F-C92E-FF70-2F6A36A169B8}"/>
              </a:ext>
            </a:extLst>
          </p:cNvPr>
          <p:cNvPicPr>
            <a:picLocks noChangeAspect="1"/>
          </p:cNvPicPr>
          <p:nvPr/>
        </p:nvPicPr>
        <p:blipFill>
          <a:blip r:embed="rId6"/>
          <a:stretch>
            <a:fillRect/>
          </a:stretch>
        </p:blipFill>
        <p:spPr>
          <a:xfrm>
            <a:off x="6322161" y="4377018"/>
            <a:ext cx="2126877" cy="2126877"/>
          </a:xfrm>
          <a:prstGeom prst="rect">
            <a:avLst/>
          </a:prstGeom>
        </p:spPr>
      </p:pic>
      <p:sp>
        <p:nvSpPr>
          <p:cNvPr id="6" name="Footer Placeholder 2">
            <a:extLst>
              <a:ext uri="{FF2B5EF4-FFF2-40B4-BE49-F238E27FC236}">
                <a16:creationId xmlns:a16="http://schemas.microsoft.com/office/drawing/2014/main" id="{E7396819-05C5-A05D-DE68-F190F12B2FD5}"/>
              </a:ext>
            </a:extLst>
          </p:cNvPr>
          <p:cNvSpPr txBox="1">
            <a:spLocks/>
          </p:cNvSpPr>
          <p:nvPr/>
        </p:nvSpPr>
        <p:spPr>
          <a:xfrm>
            <a:off x="-971948" y="6097375"/>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spTree>
    <p:extLst>
      <p:ext uri="{BB962C8B-B14F-4D97-AF65-F5344CB8AC3E}">
        <p14:creationId xmlns:p14="http://schemas.microsoft.com/office/powerpoint/2010/main" val="106923651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DEE3D-6044-87AC-F81A-ADB82324DE5A}"/>
              </a:ext>
            </a:extLst>
          </p:cNvPr>
          <p:cNvSpPr>
            <a:spLocks noGrp="1"/>
          </p:cNvSpPr>
          <p:nvPr>
            <p:ph type="title"/>
          </p:nvPr>
        </p:nvSpPr>
        <p:spPr>
          <a:xfrm>
            <a:off x="182088" y="294444"/>
            <a:ext cx="11827823" cy="664330"/>
          </a:xfrm>
        </p:spPr>
        <p:txBody>
          <a:bodyPr/>
          <a:lstStyle/>
          <a:p>
            <a:pPr algn="ctr"/>
            <a:r>
              <a:rPr lang="en-GB" sz="3000" dirty="0"/>
              <a:t>MAIN ACTION POINTS FROM THE REIMAGINING D&amp;T REPORT</a:t>
            </a:r>
          </a:p>
        </p:txBody>
      </p:sp>
      <p:sp>
        <p:nvSpPr>
          <p:cNvPr id="3" name="Content Placeholder 2">
            <a:extLst>
              <a:ext uri="{FF2B5EF4-FFF2-40B4-BE49-F238E27FC236}">
                <a16:creationId xmlns:a16="http://schemas.microsoft.com/office/drawing/2014/main" id="{4407EB52-BD2F-8AF5-9E46-B28259FDCAFD}"/>
              </a:ext>
            </a:extLst>
          </p:cNvPr>
          <p:cNvSpPr>
            <a:spLocks noGrp="1"/>
          </p:cNvSpPr>
          <p:nvPr>
            <p:ph idx="1"/>
          </p:nvPr>
        </p:nvSpPr>
        <p:spPr>
          <a:xfrm>
            <a:off x="975942" y="2066306"/>
            <a:ext cx="2321919" cy="2553195"/>
          </a:xfrm>
        </p:spPr>
        <p:txBody>
          <a:bodyPr/>
          <a:lstStyle/>
          <a:p>
            <a:pPr marL="1800" lvl="1" indent="0" algn="ctr">
              <a:buNone/>
            </a:pPr>
            <a:r>
              <a:rPr lang="en-GB" b="1" dirty="0"/>
              <a:t>Development</a:t>
            </a:r>
          </a:p>
          <a:p>
            <a:pPr marL="1800" lvl="1" indent="0" algn="ctr">
              <a:buNone/>
            </a:pPr>
            <a:endParaRPr lang="en-GB" b="1" dirty="0"/>
          </a:p>
          <a:p>
            <a:pPr marL="1800" lvl="1" indent="0" algn="ctr">
              <a:buNone/>
            </a:pPr>
            <a:r>
              <a:rPr lang="en-GB" sz="1600" dirty="0"/>
              <a:t>Curriculum innovation, development and consistency in delivery and assessment. Initially concentrating on KS3.</a:t>
            </a:r>
          </a:p>
        </p:txBody>
      </p:sp>
      <p:sp>
        <p:nvSpPr>
          <p:cNvPr id="5" name="Content Placeholder 4">
            <a:extLst>
              <a:ext uri="{FF2B5EF4-FFF2-40B4-BE49-F238E27FC236}">
                <a16:creationId xmlns:a16="http://schemas.microsoft.com/office/drawing/2014/main" id="{8CE98200-36DC-BE54-4BA3-4FFA41A61E69}"/>
              </a:ext>
            </a:extLst>
          </p:cNvPr>
          <p:cNvSpPr>
            <a:spLocks noGrp="1"/>
          </p:cNvSpPr>
          <p:nvPr>
            <p:ph idx="11"/>
          </p:nvPr>
        </p:nvSpPr>
        <p:spPr>
          <a:xfrm>
            <a:off x="6451460" y="2066306"/>
            <a:ext cx="2321917" cy="2671948"/>
          </a:xfrm>
        </p:spPr>
        <p:txBody>
          <a:bodyPr/>
          <a:lstStyle/>
          <a:p>
            <a:pPr algn="ctr"/>
            <a:r>
              <a:rPr lang="en-GB" b="1" dirty="0"/>
              <a:t>Demonstrate and show</a:t>
            </a:r>
          </a:p>
          <a:p>
            <a:pPr algn="ctr"/>
            <a:endParaRPr lang="en-GB" b="1" dirty="0"/>
          </a:p>
          <a:p>
            <a:pPr algn="ctr"/>
            <a:r>
              <a:rPr lang="en-GB" sz="1600" dirty="0"/>
              <a:t>Showcase what good and outstanding looks like in the subject. More than a website as we seek to engage new audiences.</a:t>
            </a:r>
          </a:p>
        </p:txBody>
      </p:sp>
      <p:sp>
        <p:nvSpPr>
          <p:cNvPr id="6" name="Content Placeholder 5">
            <a:extLst>
              <a:ext uri="{FF2B5EF4-FFF2-40B4-BE49-F238E27FC236}">
                <a16:creationId xmlns:a16="http://schemas.microsoft.com/office/drawing/2014/main" id="{62B5E6BF-63BF-8B4B-840A-225065D42061}"/>
              </a:ext>
            </a:extLst>
          </p:cNvPr>
          <p:cNvSpPr>
            <a:spLocks noGrp="1"/>
          </p:cNvSpPr>
          <p:nvPr>
            <p:ph idx="12"/>
          </p:nvPr>
        </p:nvSpPr>
        <p:spPr>
          <a:xfrm>
            <a:off x="3646208" y="2066306"/>
            <a:ext cx="2321918" cy="3241963"/>
          </a:xfrm>
        </p:spPr>
        <p:txBody>
          <a:bodyPr/>
          <a:lstStyle/>
          <a:p>
            <a:pPr algn="ctr"/>
            <a:r>
              <a:rPr lang="en-GB" b="1"/>
              <a:t>Subject research</a:t>
            </a:r>
          </a:p>
          <a:p>
            <a:pPr algn="ctr"/>
            <a:endParaRPr lang="en-GB" b="1"/>
          </a:p>
          <a:p>
            <a:pPr algn="ctr"/>
            <a:r>
              <a:rPr lang="en-GB" sz="1600"/>
              <a:t>We are still a young subject and lack the research base of more-established curriculum subjects. Increase the amount and quality of subject-based research and ensure that this work reaches teachers and informs practice. </a:t>
            </a:r>
          </a:p>
        </p:txBody>
      </p:sp>
      <p:sp>
        <p:nvSpPr>
          <p:cNvPr id="7" name="Content Placeholder 6">
            <a:extLst>
              <a:ext uri="{FF2B5EF4-FFF2-40B4-BE49-F238E27FC236}">
                <a16:creationId xmlns:a16="http://schemas.microsoft.com/office/drawing/2014/main" id="{0A633F0E-FF9A-B829-9FC7-2BE8BC4949AA}"/>
              </a:ext>
            </a:extLst>
          </p:cNvPr>
          <p:cNvSpPr>
            <a:spLocks noGrp="1"/>
          </p:cNvSpPr>
          <p:nvPr>
            <p:ph idx="13"/>
          </p:nvPr>
        </p:nvSpPr>
        <p:spPr>
          <a:xfrm>
            <a:off x="9121724" y="2066307"/>
            <a:ext cx="2321917" cy="2671948"/>
          </a:xfrm>
        </p:spPr>
        <p:txBody>
          <a:bodyPr/>
          <a:lstStyle/>
          <a:p>
            <a:pPr algn="ctr"/>
            <a:r>
              <a:rPr lang="en-GB" b="1"/>
              <a:t>Connect</a:t>
            </a:r>
          </a:p>
          <a:p>
            <a:pPr algn="ctr"/>
            <a:endParaRPr lang="en-GB" b="1"/>
          </a:p>
          <a:p>
            <a:pPr algn="ctr"/>
            <a:r>
              <a:rPr lang="en-GB" sz="1600"/>
              <a:t>Connect the often disparate worlds of business and education in order to close the skills gap, increase diversity and showcase exciting career paths. </a:t>
            </a:r>
          </a:p>
        </p:txBody>
      </p:sp>
      <p:pic>
        <p:nvPicPr>
          <p:cNvPr id="9" name="Graphic 8" descr="Business Growth with solid fill">
            <a:extLst>
              <a:ext uri="{FF2B5EF4-FFF2-40B4-BE49-F238E27FC236}">
                <a16:creationId xmlns:a16="http://schemas.microsoft.com/office/drawing/2014/main" id="{F2CE7789-D7FC-5C6A-3503-4498EE380C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9701" y="1124276"/>
            <a:ext cx="914400" cy="914400"/>
          </a:xfrm>
          <a:prstGeom prst="rect">
            <a:avLst/>
          </a:prstGeom>
        </p:spPr>
      </p:pic>
      <p:pic>
        <p:nvPicPr>
          <p:cNvPr id="11" name="Graphic 10" descr="Research with solid fill">
            <a:extLst>
              <a:ext uri="{FF2B5EF4-FFF2-40B4-BE49-F238E27FC236}">
                <a16:creationId xmlns:a16="http://schemas.microsoft.com/office/drawing/2014/main" id="{8C038149-4E76-81CB-4490-67694B45D5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67200" y="1124276"/>
            <a:ext cx="914400" cy="914400"/>
          </a:xfrm>
          <a:prstGeom prst="rect">
            <a:avLst/>
          </a:prstGeom>
        </p:spPr>
      </p:pic>
      <p:pic>
        <p:nvPicPr>
          <p:cNvPr id="13" name="Graphic 12" descr="Checkmark with solid fill">
            <a:extLst>
              <a:ext uri="{FF2B5EF4-FFF2-40B4-BE49-F238E27FC236}">
                <a16:creationId xmlns:a16="http://schemas.microsoft.com/office/drawing/2014/main" id="{15A3C3AF-B86F-44FA-804E-C33E122B8E9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55218" y="1147042"/>
            <a:ext cx="914400" cy="914400"/>
          </a:xfrm>
          <a:prstGeom prst="rect">
            <a:avLst/>
          </a:prstGeom>
        </p:spPr>
      </p:pic>
      <p:pic>
        <p:nvPicPr>
          <p:cNvPr id="15" name="Graphic 14" descr="Plugged Unplugged with solid fill">
            <a:extLst>
              <a:ext uri="{FF2B5EF4-FFF2-40B4-BE49-F238E27FC236}">
                <a16:creationId xmlns:a16="http://schemas.microsoft.com/office/drawing/2014/main" id="{A8CA85F3-187E-6F9C-8037-BDAB5F74A9F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42717" y="1191413"/>
            <a:ext cx="914400" cy="914400"/>
          </a:xfrm>
          <a:prstGeom prst="rect">
            <a:avLst/>
          </a:prstGeom>
        </p:spPr>
      </p:pic>
      <p:sp>
        <p:nvSpPr>
          <p:cNvPr id="10" name="Footer Placeholder 2">
            <a:extLst>
              <a:ext uri="{FF2B5EF4-FFF2-40B4-BE49-F238E27FC236}">
                <a16:creationId xmlns:a16="http://schemas.microsoft.com/office/drawing/2014/main" id="{5BFA999B-5FFA-4BEC-95EF-8C2EF0077478}"/>
              </a:ext>
            </a:extLst>
          </p:cNvPr>
          <p:cNvSpPr txBox="1">
            <a:spLocks/>
          </p:cNvSpPr>
          <p:nvPr/>
        </p:nvSpPr>
        <p:spPr>
          <a:xfrm>
            <a:off x="-971948" y="6097375"/>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14" name="Picture 7" descr="Background pattern&#10;&#10;Description automatically generated">
            <a:extLst>
              <a:ext uri="{FF2B5EF4-FFF2-40B4-BE49-F238E27FC236}">
                <a16:creationId xmlns:a16="http://schemas.microsoft.com/office/drawing/2014/main" id="{B1E56440-7D02-F521-B333-60503938D3A2}"/>
              </a:ext>
            </a:extLst>
          </p:cNvPr>
          <p:cNvPicPr>
            <a:picLocks noChangeAspect="1"/>
          </p:cNvPicPr>
          <p:nvPr/>
        </p:nvPicPr>
        <p:blipFill>
          <a:blip r:embed="rId11"/>
          <a:stretch>
            <a:fillRect/>
          </a:stretch>
        </p:blipFill>
        <p:spPr>
          <a:xfrm>
            <a:off x="5808372" y="4970893"/>
            <a:ext cx="6284889" cy="1885312"/>
          </a:xfrm>
          <a:prstGeom prst="rect">
            <a:avLst/>
          </a:prstGeom>
        </p:spPr>
      </p:pic>
    </p:spTree>
    <p:extLst>
      <p:ext uri="{BB962C8B-B14F-4D97-AF65-F5344CB8AC3E}">
        <p14:creationId xmlns:p14="http://schemas.microsoft.com/office/powerpoint/2010/main" val="154485106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39A8A-F21B-D309-E0AF-3475680A2720}"/>
              </a:ext>
            </a:extLst>
          </p:cNvPr>
          <p:cNvSpPr>
            <a:spLocks noGrp="1"/>
          </p:cNvSpPr>
          <p:nvPr>
            <p:ph type="title"/>
          </p:nvPr>
        </p:nvSpPr>
        <p:spPr>
          <a:xfrm>
            <a:off x="1585731" y="400358"/>
            <a:ext cx="10880202" cy="581942"/>
          </a:xfrm>
        </p:spPr>
        <p:txBody>
          <a:bodyPr/>
          <a:lstStyle/>
          <a:p>
            <a:r>
              <a:rPr lang="en-GB">
                <a:solidFill>
                  <a:schemeClr val="bg1"/>
                </a:solidFill>
              </a:rPr>
              <a:t>CALLS FOR ACTION FROM GOVERNMENT</a:t>
            </a:r>
          </a:p>
        </p:txBody>
      </p:sp>
      <p:sp>
        <p:nvSpPr>
          <p:cNvPr id="4" name="Content Placeholder 3">
            <a:extLst>
              <a:ext uri="{FF2B5EF4-FFF2-40B4-BE49-F238E27FC236}">
                <a16:creationId xmlns:a16="http://schemas.microsoft.com/office/drawing/2014/main" id="{ECAADAC7-465A-A1D9-CD0D-055E691A5606}"/>
              </a:ext>
            </a:extLst>
          </p:cNvPr>
          <p:cNvSpPr>
            <a:spLocks noGrp="1"/>
          </p:cNvSpPr>
          <p:nvPr>
            <p:ph idx="10"/>
          </p:nvPr>
        </p:nvSpPr>
        <p:spPr>
          <a:xfrm>
            <a:off x="8089129" y="2303814"/>
            <a:ext cx="3526872" cy="3941451"/>
          </a:xfrm>
        </p:spPr>
        <p:txBody>
          <a:bodyPr/>
          <a:lstStyle/>
          <a:p>
            <a:pPr algn="ctr"/>
            <a:r>
              <a:rPr lang="en-GB" dirty="0">
                <a:solidFill>
                  <a:schemeClr val="bg1"/>
                </a:solidFill>
              </a:rPr>
              <a:t>The Government to urgently consider allowing businesses paying the Apprenticeship Levy to donate unspent levy to local schools to be used for teacher professional development. </a:t>
            </a:r>
          </a:p>
          <a:p>
            <a:endParaRPr lang="en-GB" dirty="0">
              <a:solidFill>
                <a:schemeClr val="bg1"/>
              </a:solidFill>
            </a:endParaRPr>
          </a:p>
        </p:txBody>
      </p:sp>
      <p:sp>
        <p:nvSpPr>
          <p:cNvPr id="5" name="Content Placeholder 4">
            <a:extLst>
              <a:ext uri="{FF2B5EF4-FFF2-40B4-BE49-F238E27FC236}">
                <a16:creationId xmlns:a16="http://schemas.microsoft.com/office/drawing/2014/main" id="{43351252-90E6-1F81-4D7F-EAC09D73EA09}"/>
              </a:ext>
            </a:extLst>
          </p:cNvPr>
          <p:cNvSpPr>
            <a:spLocks noGrp="1"/>
          </p:cNvSpPr>
          <p:nvPr>
            <p:ph idx="11"/>
          </p:nvPr>
        </p:nvSpPr>
        <p:spPr>
          <a:xfrm>
            <a:off x="4332564" y="2303814"/>
            <a:ext cx="3526872" cy="3941451"/>
          </a:xfrm>
        </p:spPr>
        <p:txBody>
          <a:bodyPr vert="horz" lIns="0" tIns="0" rIns="0" bIns="0" rtlCol="0" anchor="t">
            <a:noAutofit/>
          </a:bodyPr>
          <a:lstStyle/>
          <a:p>
            <a:pPr algn="ctr"/>
            <a:r>
              <a:rPr lang="en-GB" dirty="0">
                <a:solidFill>
                  <a:schemeClr val="bg1"/>
                </a:solidFill>
              </a:rPr>
              <a:t>The Government to set up incentives for industry professionals to move into teaching design and technology. Modelled on the Engineers Teach Physics pilot.</a:t>
            </a:r>
          </a:p>
          <a:p>
            <a:endParaRPr lang="en-GB" dirty="0">
              <a:solidFill>
                <a:schemeClr val="bg1"/>
              </a:solidFill>
            </a:endParaRPr>
          </a:p>
        </p:txBody>
      </p:sp>
      <p:sp>
        <p:nvSpPr>
          <p:cNvPr id="6" name="Content Placeholder 5">
            <a:extLst>
              <a:ext uri="{FF2B5EF4-FFF2-40B4-BE49-F238E27FC236}">
                <a16:creationId xmlns:a16="http://schemas.microsoft.com/office/drawing/2014/main" id="{CC83C125-A302-D48E-F5A9-D6E7418B45E1}"/>
              </a:ext>
            </a:extLst>
          </p:cNvPr>
          <p:cNvSpPr>
            <a:spLocks noGrp="1"/>
          </p:cNvSpPr>
          <p:nvPr>
            <p:ph idx="1"/>
          </p:nvPr>
        </p:nvSpPr>
        <p:spPr>
          <a:xfrm>
            <a:off x="433497" y="2303814"/>
            <a:ext cx="3526872" cy="1377538"/>
          </a:xfrm>
        </p:spPr>
        <p:txBody>
          <a:bodyPr vert="horz" lIns="0" tIns="0" rIns="0" bIns="0" rtlCol="0" anchor="t">
            <a:noAutofit/>
          </a:bodyPr>
          <a:lstStyle/>
          <a:p>
            <a:pPr algn="ctr"/>
            <a:r>
              <a:rPr lang="en-GB">
                <a:solidFill>
                  <a:schemeClr val="bg1"/>
                </a:solidFill>
              </a:rPr>
              <a:t>Further increase the ITT bursary from its current £20k figure to match maths, physics, chemistry and computer science on £27k.</a:t>
            </a:r>
          </a:p>
        </p:txBody>
      </p:sp>
      <p:pic>
        <p:nvPicPr>
          <p:cNvPr id="3" name="Graphic 2">
            <a:extLst>
              <a:ext uri="{FF2B5EF4-FFF2-40B4-BE49-F238E27FC236}">
                <a16:creationId xmlns:a16="http://schemas.microsoft.com/office/drawing/2014/main" id="{DCB617B6-4D0C-987B-0527-5A6B8A19974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0197"/>
          <a:stretch/>
        </p:blipFill>
        <p:spPr>
          <a:xfrm rot="16200000">
            <a:off x="4934238" y="-509092"/>
            <a:ext cx="2383769" cy="12131755"/>
          </a:xfrm>
          <a:prstGeom prst="rect">
            <a:avLst/>
          </a:prstGeom>
        </p:spPr>
      </p:pic>
      <p:pic>
        <p:nvPicPr>
          <p:cNvPr id="8" name="Graphic 7" descr="Coins outline">
            <a:extLst>
              <a:ext uri="{FF2B5EF4-FFF2-40B4-BE49-F238E27FC236}">
                <a16:creationId xmlns:a16="http://schemas.microsoft.com/office/drawing/2014/main" id="{2FCDF5EB-6C14-8759-D000-EFCB28CD80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85731" y="1267879"/>
            <a:ext cx="914400" cy="914400"/>
          </a:xfrm>
          <a:prstGeom prst="rect">
            <a:avLst/>
          </a:prstGeom>
        </p:spPr>
      </p:pic>
      <p:pic>
        <p:nvPicPr>
          <p:cNvPr id="10" name="Graphic 9" descr="Classroom with solid fill">
            <a:extLst>
              <a:ext uri="{FF2B5EF4-FFF2-40B4-BE49-F238E27FC236}">
                <a16:creationId xmlns:a16="http://schemas.microsoft.com/office/drawing/2014/main" id="{95F1D86E-B807-36A5-CE8A-AA4BF4DFBE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23052" y="1177456"/>
            <a:ext cx="1051367" cy="1051367"/>
          </a:xfrm>
          <a:prstGeom prst="rect">
            <a:avLst/>
          </a:prstGeom>
        </p:spPr>
      </p:pic>
      <p:pic>
        <p:nvPicPr>
          <p:cNvPr id="12" name="Graphic 11" descr="Schoolhouse outline">
            <a:extLst>
              <a:ext uri="{FF2B5EF4-FFF2-40B4-BE49-F238E27FC236}">
                <a16:creationId xmlns:a16="http://schemas.microsoft.com/office/drawing/2014/main" id="{A980C516-19B9-20A1-7D6F-84B5AA1DB1F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26882" y="1117374"/>
            <a:ext cx="1051366" cy="1051366"/>
          </a:xfrm>
          <a:prstGeom prst="rect">
            <a:avLst/>
          </a:prstGeom>
        </p:spPr>
      </p:pic>
    </p:spTree>
    <p:extLst>
      <p:ext uri="{BB962C8B-B14F-4D97-AF65-F5344CB8AC3E}">
        <p14:creationId xmlns:p14="http://schemas.microsoft.com/office/powerpoint/2010/main" val="249911722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75999" y="1416203"/>
            <a:ext cx="4459139" cy="5366272"/>
          </a:xfrm>
        </p:spPr>
        <p:txBody>
          <a:bodyPr vert="horz" lIns="0" tIns="0" rIns="0" bIns="0" rtlCol="0" anchor="t">
            <a:noAutofit/>
          </a:bodyPr>
          <a:lstStyle/>
          <a:p>
            <a:pPr marL="285750" indent="-285750">
              <a:lnSpc>
                <a:spcPct val="100000"/>
              </a:lnSpc>
              <a:buFont typeface="Arial" panose="020B0604020202020204" pitchFamily="34" charset="0"/>
              <a:buChar char="•"/>
            </a:pPr>
            <a:r>
              <a:rPr lang="en-GB" sz="1800" dirty="0"/>
              <a:t>The KS3 Contextual work requires a budget of £165K to deliver. We will need to raise this through sponsorship by the end of March at the latest.</a:t>
            </a:r>
            <a:endParaRPr lang="en-GB" sz="1800" dirty="0">
              <a:cs typeface="Arial"/>
            </a:endParaRPr>
          </a:p>
          <a:p>
            <a:pPr marL="285750" indent="-285750">
              <a:lnSpc>
                <a:spcPct val="100000"/>
              </a:lnSpc>
              <a:buFont typeface="Arial" panose="020B0604020202020204" pitchFamily="34" charset="0"/>
              <a:buChar char="•"/>
            </a:pPr>
            <a:r>
              <a:rPr lang="en-GB" sz="1800" dirty="0"/>
              <a:t>20 Contextual Projects with supporting materials is a challenge in six-months.</a:t>
            </a:r>
            <a:endParaRPr lang="en-GB" sz="1800" dirty="0">
              <a:cs typeface="Arial"/>
            </a:endParaRPr>
          </a:p>
          <a:p>
            <a:pPr marL="285750" indent="-285750">
              <a:lnSpc>
                <a:spcPct val="100000"/>
              </a:lnSpc>
              <a:buFont typeface="Arial" panose="020B0604020202020204" pitchFamily="34" charset="0"/>
              <a:buChar char="•"/>
            </a:pPr>
            <a:r>
              <a:rPr lang="en-GB" sz="1800" dirty="0"/>
              <a:t>All the above must be free to teachers (not just members) if we are to get wide take-up. </a:t>
            </a:r>
            <a:endParaRPr lang="en-GB" sz="1800" dirty="0">
              <a:cs typeface="Arial"/>
            </a:endParaRPr>
          </a:p>
          <a:p>
            <a:pPr marL="285750" indent="-285750">
              <a:lnSpc>
                <a:spcPct val="100000"/>
              </a:lnSpc>
              <a:buFont typeface="Arial" panose="020B0604020202020204" pitchFamily="34" charset="0"/>
              <a:buChar char="•"/>
            </a:pPr>
            <a:r>
              <a:rPr lang="en-GB" sz="1800" dirty="0"/>
              <a:t>The DfE is not completely sold on ‘building from the bottom’, not feeling it will provide the ‘transformational change’ required.</a:t>
            </a:r>
            <a:endParaRPr lang="en-GB" sz="1800" dirty="0">
              <a:cs typeface="Arial"/>
            </a:endParaRPr>
          </a:p>
          <a:p>
            <a:pPr marL="285750" indent="-285750">
              <a:lnSpc>
                <a:spcPct val="100000"/>
              </a:lnSpc>
              <a:buFont typeface="Arial" panose="020B0604020202020204" pitchFamily="34" charset="0"/>
              <a:buChar char="•"/>
            </a:pPr>
            <a:r>
              <a:rPr lang="en-GB" sz="1800" dirty="0"/>
              <a:t>Research and showcasing will require separate budget lines.</a:t>
            </a:r>
            <a:endParaRPr lang="en-GB" sz="1800" dirty="0">
              <a:cs typeface="Arial"/>
            </a:endParaRPr>
          </a:p>
          <a:p>
            <a:pPr marL="285750" indent="-285750">
              <a:buFont typeface="Arial" panose="020B0604020202020204" pitchFamily="34" charset="0"/>
              <a:buChar char="•"/>
            </a:pPr>
            <a:endParaRPr lang="en-GB" sz="1800" dirty="0">
              <a:cs typeface="Arial"/>
            </a:endParaRPr>
          </a:p>
        </p:txBody>
      </p:sp>
      <p:sp>
        <p:nvSpPr>
          <p:cNvPr id="5" name="TextBox 4">
            <a:extLst>
              <a:ext uri="{FF2B5EF4-FFF2-40B4-BE49-F238E27FC236}">
                <a16:creationId xmlns:a16="http://schemas.microsoft.com/office/drawing/2014/main" id="{4D0D21E7-4D1A-A664-D92E-AC1710F2EA91}"/>
              </a:ext>
            </a:extLst>
          </p:cNvPr>
          <p:cNvSpPr txBox="1"/>
          <p:nvPr/>
        </p:nvSpPr>
        <p:spPr>
          <a:xfrm>
            <a:off x="5963129" y="1414471"/>
            <a:ext cx="4191990" cy="1754326"/>
          </a:xfrm>
          <a:prstGeom prst="rect">
            <a:avLst/>
          </a:prstGeom>
          <a:noFill/>
        </p:spPr>
        <p:txBody>
          <a:bodyPr wrap="square" lIns="91440" tIns="45720" rIns="91440" bIns="45720" rtlCol="0" anchor="t">
            <a:spAutoFit/>
          </a:bodyPr>
          <a:lstStyle/>
          <a:p>
            <a:r>
              <a:rPr lang="en-GB" b="1" dirty="0">
                <a:solidFill>
                  <a:schemeClr val="bg1"/>
                </a:solidFill>
              </a:rPr>
              <a:t>The subject has experienced false dawns before, what’s different this time?</a:t>
            </a:r>
            <a:endParaRPr lang="en-GB" b="1" dirty="0">
              <a:solidFill>
                <a:schemeClr val="bg1"/>
              </a:solidFill>
              <a:cs typeface="Arial"/>
            </a:endParaRPr>
          </a:p>
          <a:p>
            <a:endParaRPr lang="en-GB" b="1" dirty="0">
              <a:solidFill>
                <a:schemeClr val="bg1"/>
              </a:solidFill>
              <a:cs typeface="Arial"/>
            </a:endParaRPr>
          </a:p>
          <a:p>
            <a:r>
              <a:rPr lang="en-GB" b="1" dirty="0">
                <a:solidFill>
                  <a:srgbClr val="FFFF00"/>
                </a:solidFill>
              </a:rPr>
              <a:t>The only response we have is this time we deliver!</a:t>
            </a:r>
            <a:endParaRPr lang="en-GB" b="1" dirty="0">
              <a:solidFill>
                <a:srgbClr val="FFFF00"/>
              </a:solidFill>
              <a:cs typeface="Arial"/>
            </a:endParaRPr>
          </a:p>
        </p:txBody>
      </p:sp>
      <p:pic>
        <p:nvPicPr>
          <p:cNvPr id="12" name="Graphic 11" descr="Open quotation mark with solid fill">
            <a:extLst>
              <a:ext uri="{FF2B5EF4-FFF2-40B4-BE49-F238E27FC236}">
                <a16:creationId xmlns:a16="http://schemas.microsoft.com/office/drawing/2014/main" id="{3185138E-4C88-601F-8917-F47D5E8574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5499" y="1122744"/>
            <a:ext cx="760501" cy="760501"/>
          </a:xfrm>
          <a:prstGeom prst="rect">
            <a:avLst/>
          </a:prstGeom>
        </p:spPr>
      </p:pic>
      <p:pic>
        <p:nvPicPr>
          <p:cNvPr id="14" name="Graphic 13">
            <a:extLst>
              <a:ext uri="{FF2B5EF4-FFF2-40B4-BE49-F238E27FC236}">
                <a16:creationId xmlns:a16="http://schemas.microsoft.com/office/drawing/2014/main" id="{119668C5-F101-0133-A448-84AC2D7255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61860" y="2848740"/>
            <a:ext cx="4794528" cy="3198165"/>
          </a:xfrm>
          <a:prstGeom prst="rect">
            <a:avLst/>
          </a:prstGeom>
        </p:spPr>
      </p:pic>
      <p:pic>
        <p:nvPicPr>
          <p:cNvPr id="17" name="Graphic 16">
            <a:extLst>
              <a:ext uri="{FF2B5EF4-FFF2-40B4-BE49-F238E27FC236}">
                <a16:creationId xmlns:a16="http://schemas.microsoft.com/office/drawing/2014/main" id="{3666FB54-CED1-52DB-FFFC-6D3AAC5F88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61220" y="0"/>
            <a:ext cx="1930479" cy="6858000"/>
          </a:xfrm>
          <a:prstGeom prst="rect">
            <a:avLst/>
          </a:prstGeom>
        </p:spPr>
      </p:pic>
      <p:sp>
        <p:nvSpPr>
          <p:cNvPr id="18" name="Title 1">
            <a:extLst>
              <a:ext uri="{FF2B5EF4-FFF2-40B4-BE49-F238E27FC236}">
                <a16:creationId xmlns:a16="http://schemas.microsoft.com/office/drawing/2014/main" id="{BF4AAC91-6E2E-C2CA-AA20-A10DF97652B8}"/>
              </a:ext>
            </a:extLst>
          </p:cNvPr>
          <p:cNvSpPr txBox="1">
            <a:spLocks/>
          </p:cNvSpPr>
          <p:nvPr/>
        </p:nvSpPr>
        <p:spPr>
          <a:xfrm>
            <a:off x="-291104" y="495054"/>
            <a:ext cx="11195454"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400" dirty="0">
                <a:solidFill>
                  <a:srgbClr val="FFFF00"/>
                </a:solidFill>
                <a:latin typeface="Arial"/>
                <a:cs typeface="Arial"/>
              </a:rPr>
              <a:t>Challenges posed in delivering the reimagining paper</a:t>
            </a:r>
          </a:p>
        </p:txBody>
      </p:sp>
      <p:sp>
        <p:nvSpPr>
          <p:cNvPr id="4" name="Footer Placeholder 2">
            <a:extLst>
              <a:ext uri="{FF2B5EF4-FFF2-40B4-BE49-F238E27FC236}">
                <a16:creationId xmlns:a16="http://schemas.microsoft.com/office/drawing/2014/main" id="{D29E6AE7-6A9B-18F2-CDF3-5D129B240E01}"/>
              </a:ext>
            </a:extLst>
          </p:cNvPr>
          <p:cNvSpPr txBox="1">
            <a:spLocks/>
          </p:cNvSpPr>
          <p:nvPr/>
        </p:nvSpPr>
        <p:spPr>
          <a:xfrm>
            <a:off x="-971948" y="609737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126836669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FFEDC6-3CCB-33D1-27AF-4D352C230E90}"/>
              </a:ext>
            </a:extLst>
          </p:cNvPr>
          <p:cNvSpPr>
            <a:spLocks noGrp="1"/>
          </p:cNvSpPr>
          <p:nvPr>
            <p:ph type="ctrTitle"/>
          </p:nvPr>
        </p:nvSpPr>
        <p:spPr>
          <a:xfrm>
            <a:off x="1751885" y="1341321"/>
            <a:ext cx="11762613" cy="2492927"/>
          </a:xfrm>
        </p:spPr>
        <p:txBody>
          <a:bodyPr/>
          <a:lstStyle/>
          <a:p>
            <a:r>
              <a:rPr lang="en-GB" sz="4800" dirty="0">
                <a:latin typeface="Arial"/>
                <a:cs typeface="Arial"/>
              </a:rPr>
              <a:t>So where to from here?</a:t>
            </a:r>
          </a:p>
        </p:txBody>
      </p:sp>
      <p:pic>
        <p:nvPicPr>
          <p:cNvPr id="2" name="Picture 2" descr="Background pattern&#10;&#10;Description automatically generated">
            <a:extLst>
              <a:ext uri="{FF2B5EF4-FFF2-40B4-BE49-F238E27FC236}">
                <a16:creationId xmlns:a16="http://schemas.microsoft.com/office/drawing/2014/main" id="{FA9BD889-A7A1-B728-8EE7-E272A1D2E802}"/>
              </a:ext>
            </a:extLst>
          </p:cNvPr>
          <p:cNvPicPr>
            <a:picLocks noChangeAspect="1"/>
          </p:cNvPicPr>
          <p:nvPr/>
        </p:nvPicPr>
        <p:blipFill rotWithShape="1">
          <a:blip r:embed="rId3"/>
          <a:srcRect t="-2477" r="187" b="37891"/>
          <a:stretch/>
        </p:blipFill>
        <p:spPr>
          <a:xfrm>
            <a:off x="230841" y="4463155"/>
            <a:ext cx="11965661" cy="2340776"/>
          </a:xfrm>
          <a:prstGeom prst="rect">
            <a:avLst/>
          </a:prstGeom>
        </p:spPr>
      </p:pic>
    </p:spTree>
    <p:extLst>
      <p:ext uri="{BB962C8B-B14F-4D97-AF65-F5344CB8AC3E}">
        <p14:creationId xmlns:p14="http://schemas.microsoft.com/office/powerpoint/2010/main" val="86136649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494747" y="777000"/>
            <a:ext cx="2906479" cy="5764524"/>
          </a:xfrm>
        </p:spPr>
        <p:txBody>
          <a:bodyPr/>
          <a:lstStyle/>
          <a:p>
            <a:br>
              <a:rPr lang="en-GB" sz="1600"/>
            </a:br>
            <a:br>
              <a:rPr lang="en-GB"/>
            </a:br>
            <a:br>
              <a:rPr lang="en-GB"/>
            </a:br>
            <a:r>
              <a:rPr lang="en-GB"/>
              <a:t> </a:t>
            </a:r>
          </a:p>
        </p:txBody>
      </p:sp>
      <p:sp>
        <p:nvSpPr>
          <p:cNvPr id="4" name="Title 1">
            <a:extLst>
              <a:ext uri="{FF2B5EF4-FFF2-40B4-BE49-F238E27FC236}">
                <a16:creationId xmlns:a16="http://schemas.microsoft.com/office/drawing/2014/main" id="{8411514A-E328-D45A-0526-089E8391FE13}"/>
              </a:ext>
            </a:extLst>
          </p:cNvPr>
          <p:cNvSpPr txBox="1">
            <a:spLocks/>
          </p:cNvSpPr>
          <p:nvPr/>
        </p:nvSpPr>
        <p:spPr>
          <a:xfrm>
            <a:off x="-1097332" y="584483"/>
            <a:ext cx="11195454"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a:solidFill>
                  <a:schemeClr val="tx2"/>
                </a:solidFill>
              </a:rPr>
              <a:t>PRIMARY EDUCATION – Current situation</a:t>
            </a:r>
          </a:p>
        </p:txBody>
      </p:sp>
      <p:sp>
        <p:nvSpPr>
          <p:cNvPr id="5" name="TextBox 4">
            <a:extLst>
              <a:ext uri="{FF2B5EF4-FFF2-40B4-BE49-F238E27FC236}">
                <a16:creationId xmlns:a16="http://schemas.microsoft.com/office/drawing/2014/main" id="{225C4C14-DD37-65ED-18EE-8D150B0D436D}"/>
              </a:ext>
            </a:extLst>
          </p:cNvPr>
          <p:cNvSpPr txBox="1"/>
          <p:nvPr/>
        </p:nvSpPr>
        <p:spPr>
          <a:xfrm>
            <a:off x="598649" y="1341260"/>
            <a:ext cx="5605154" cy="5078313"/>
          </a:xfrm>
          <a:prstGeom prst="rect">
            <a:avLst/>
          </a:prstGeom>
          <a:noFill/>
        </p:spPr>
        <p:txBody>
          <a:bodyPr wrap="square" rtlCol="0">
            <a:spAutoFit/>
          </a:bodyPr>
          <a:lstStyle/>
          <a:p>
            <a:pPr marL="285750" indent="-285750">
              <a:buFont typeface="Arial" panose="020B0604020202020204" pitchFamily="34" charset="0"/>
              <a:buChar char="•"/>
            </a:pPr>
            <a:r>
              <a:rPr lang="en-GB" dirty="0"/>
              <a:t>We have seen membership increase from </a:t>
            </a:r>
            <a:r>
              <a:rPr lang="en-GB" b="1" dirty="0"/>
              <a:t>976 schools</a:t>
            </a:r>
            <a:r>
              <a:rPr lang="en-GB" dirty="0"/>
              <a:t> and </a:t>
            </a:r>
            <a:r>
              <a:rPr lang="en-GB" b="1" dirty="0"/>
              <a:t>5,986</a:t>
            </a:r>
            <a:r>
              <a:rPr lang="en-GB" dirty="0"/>
              <a:t> members in January 2019 to </a:t>
            </a:r>
            <a:r>
              <a:rPr lang="en-GB" b="1" dirty="0"/>
              <a:t>2,246 schools </a:t>
            </a:r>
            <a:r>
              <a:rPr lang="en-GB" dirty="0"/>
              <a:t>and </a:t>
            </a:r>
            <a:r>
              <a:rPr lang="en-GB" b="1" dirty="0"/>
              <a:t>29,187</a:t>
            </a:r>
            <a:r>
              <a:rPr lang="en-GB" dirty="0"/>
              <a:t> members today. By the end of 2023, we expect to have one-third of all primary schools as members. </a:t>
            </a:r>
          </a:p>
          <a:p>
            <a:endParaRPr lang="en-GB" dirty="0"/>
          </a:p>
          <a:p>
            <a:pPr marL="285750" indent="-285750">
              <a:buFont typeface="Arial" panose="020B0604020202020204" pitchFamily="34" charset="0"/>
              <a:buChar char="•"/>
            </a:pPr>
            <a:r>
              <a:rPr lang="en-GB" dirty="0"/>
              <a:t>Ofsted driven and predominantly taught by teachers with no STEM background and minimal subject training (Avg. six hours ITT).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Where taught well (increasingly the case), pupils learn to design, make, and evaluate responses to set design tasks, learning to improve their ideas through iteration.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 PoS for KS1 and KS2 stretches teachers and pupils, but with sufficient support and guidance, is deliverable. </a:t>
            </a:r>
          </a:p>
        </p:txBody>
      </p:sp>
      <p:pic>
        <p:nvPicPr>
          <p:cNvPr id="6" name="Picture 6" descr="A picture containing indoor, electronics, putting&#10;&#10;Description automatically generated">
            <a:extLst>
              <a:ext uri="{FF2B5EF4-FFF2-40B4-BE49-F238E27FC236}">
                <a16:creationId xmlns:a16="http://schemas.microsoft.com/office/drawing/2014/main" id="{734895BD-C099-CAE9-F92D-1EAB1AF645BF}"/>
              </a:ext>
            </a:extLst>
          </p:cNvPr>
          <p:cNvPicPr>
            <a:picLocks noChangeAspect="1"/>
          </p:cNvPicPr>
          <p:nvPr/>
        </p:nvPicPr>
        <p:blipFill rotWithShape="1">
          <a:blip r:embed="rId3"/>
          <a:srcRect l="27988" r="5248" b="-259"/>
          <a:stretch/>
        </p:blipFill>
        <p:spPr>
          <a:xfrm>
            <a:off x="6984125" y="1431269"/>
            <a:ext cx="3478347" cy="2935675"/>
          </a:xfrm>
          <a:prstGeom prst="rect">
            <a:avLst/>
          </a:prstGeom>
        </p:spPr>
      </p:pic>
      <p:pic>
        <p:nvPicPr>
          <p:cNvPr id="7" name="Picture 7" descr="A picture containing person, indoor, young&#10;&#10;Description automatically generated">
            <a:extLst>
              <a:ext uri="{FF2B5EF4-FFF2-40B4-BE49-F238E27FC236}">
                <a16:creationId xmlns:a16="http://schemas.microsoft.com/office/drawing/2014/main" id="{40FFBC1C-AC96-635B-58B4-0DB39E013C0A}"/>
              </a:ext>
            </a:extLst>
          </p:cNvPr>
          <p:cNvPicPr>
            <a:picLocks noChangeAspect="1"/>
          </p:cNvPicPr>
          <p:nvPr/>
        </p:nvPicPr>
        <p:blipFill>
          <a:blip r:embed="rId4"/>
          <a:stretch>
            <a:fillRect/>
          </a:stretch>
        </p:blipFill>
        <p:spPr>
          <a:xfrm>
            <a:off x="6271905" y="4451539"/>
            <a:ext cx="2868592" cy="1913041"/>
          </a:xfrm>
          <a:prstGeom prst="rect">
            <a:avLst/>
          </a:prstGeom>
        </p:spPr>
      </p:pic>
      <p:pic>
        <p:nvPicPr>
          <p:cNvPr id="12" name="Picture 12" descr="Background pattern&#10;&#10;Description automatically generated">
            <a:extLst>
              <a:ext uri="{FF2B5EF4-FFF2-40B4-BE49-F238E27FC236}">
                <a16:creationId xmlns:a16="http://schemas.microsoft.com/office/drawing/2014/main" id="{EDA5C1BE-66B8-90DF-5BCC-4E1D0028E522}"/>
              </a:ext>
            </a:extLst>
          </p:cNvPr>
          <p:cNvPicPr>
            <a:picLocks noChangeAspect="1"/>
          </p:cNvPicPr>
          <p:nvPr/>
        </p:nvPicPr>
        <p:blipFill>
          <a:blip r:embed="rId5"/>
          <a:stretch>
            <a:fillRect/>
          </a:stretch>
        </p:blipFill>
        <p:spPr>
          <a:xfrm>
            <a:off x="10098145" y="-2146"/>
            <a:ext cx="1944639" cy="6862292"/>
          </a:xfrm>
          <a:prstGeom prst="rect">
            <a:avLst/>
          </a:prstGeom>
        </p:spPr>
      </p:pic>
    </p:spTree>
    <p:extLst>
      <p:ext uri="{BB962C8B-B14F-4D97-AF65-F5344CB8AC3E}">
        <p14:creationId xmlns:p14="http://schemas.microsoft.com/office/powerpoint/2010/main" val="224413871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642C9C2-EF68-FD3D-6957-083FEE4C368D}"/>
              </a:ext>
            </a:extLst>
          </p:cNvPr>
          <p:cNvSpPr txBox="1">
            <a:spLocks/>
          </p:cNvSpPr>
          <p:nvPr/>
        </p:nvSpPr>
        <p:spPr>
          <a:xfrm>
            <a:off x="-427261" y="700423"/>
            <a:ext cx="11195454"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a:solidFill>
                  <a:schemeClr val="tx2"/>
                </a:solidFill>
              </a:rPr>
              <a:t>Primary – Proposed curriculum development</a:t>
            </a:r>
          </a:p>
        </p:txBody>
      </p:sp>
      <p:sp>
        <p:nvSpPr>
          <p:cNvPr id="5" name="TextBox 4">
            <a:extLst>
              <a:ext uri="{FF2B5EF4-FFF2-40B4-BE49-F238E27FC236}">
                <a16:creationId xmlns:a16="http://schemas.microsoft.com/office/drawing/2014/main" id="{5374A1EE-43B9-8691-1C76-34E15604AF68}"/>
              </a:ext>
            </a:extLst>
          </p:cNvPr>
          <p:cNvSpPr txBox="1"/>
          <p:nvPr/>
        </p:nvSpPr>
        <p:spPr>
          <a:xfrm>
            <a:off x="498721" y="1336601"/>
            <a:ext cx="5332616" cy="4939814"/>
          </a:xfrm>
          <a:prstGeom prst="rect">
            <a:avLst/>
          </a:prstGeom>
          <a:noFill/>
        </p:spPr>
        <p:txBody>
          <a:bodyPr wrap="square" rtlCol="0">
            <a:spAutoFit/>
          </a:bodyPr>
          <a:lstStyle/>
          <a:p>
            <a:pPr marL="285750" indent="-285750">
              <a:buFont typeface="Arial" panose="020B0604020202020204" pitchFamily="34" charset="0"/>
              <a:buChar char="•"/>
            </a:pPr>
            <a:r>
              <a:rPr lang="en-GB" sz="1500" dirty="0"/>
              <a:t>We believe pupils need to be able to explore the need for sustainability and for energy conservation to be at the very heart of effective design. Pupils need to place this knowledge in the context of their own lives. </a:t>
            </a:r>
          </a:p>
          <a:p>
            <a:pPr marL="285750" indent="-285750">
              <a:buFont typeface="Arial" panose="020B0604020202020204" pitchFamily="34" charset="0"/>
              <a:buChar char="•"/>
            </a:pPr>
            <a:endParaRPr lang="en-GB" sz="1500" dirty="0"/>
          </a:p>
          <a:p>
            <a:pPr marL="285750" indent="-285750">
              <a:buFont typeface="Arial" panose="020B0604020202020204" pitchFamily="34" charset="0"/>
              <a:buChar char="•"/>
            </a:pPr>
            <a:r>
              <a:rPr lang="en-GB" sz="1500" dirty="0"/>
              <a:t>We would like to see a greater emphasis on design thinking, empathetic design, iteration of design, teamwork and presentation of design ideas. </a:t>
            </a:r>
          </a:p>
          <a:p>
            <a:pPr marL="285750" indent="-285750">
              <a:buFont typeface="Arial" panose="020B0604020202020204" pitchFamily="34" charset="0"/>
              <a:buChar char="•"/>
            </a:pPr>
            <a:endParaRPr lang="en-GB" sz="1500" dirty="0"/>
          </a:p>
          <a:p>
            <a:pPr marL="285750" indent="-285750">
              <a:buFont typeface="Arial" panose="020B0604020202020204" pitchFamily="34" charset="0"/>
              <a:buChar char="•"/>
            </a:pPr>
            <a:r>
              <a:rPr lang="en-GB" sz="1500" dirty="0"/>
              <a:t>A very successful trial over the course of the last year with Blueprint partners </a:t>
            </a:r>
            <a:r>
              <a:rPr lang="en-GB" sz="1500" b="1" dirty="0"/>
              <a:t>Create Education </a:t>
            </a:r>
            <a:r>
              <a:rPr lang="en-GB" sz="1500" dirty="0"/>
              <a:t>has proven the value of introducing additive manufacturing to the primary curriculum. We would like to see funding allocated to extend this to a national pilot involving modern manufacturing techniques adding CAM to CAD. </a:t>
            </a:r>
          </a:p>
          <a:p>
            <a:pPr marL="285750" indent="-285750">
              <a:buFont typeface="Arial" panose="020B0604020202020204" pitchFamily="34" charset="0"/>
              <a:buChar char="•"/>
            </a:pPr>
            <a:endParaRPr lang="en-GB" sz="1500" b="1" dirty="0"/>
          </a:p>
          <a:p>
            <a:pPr marL="285750" indent="-285750">
              <a:buFont typeface="Arial" panose="020B0604020202020204" pitchFamily="34" charset="0"/>
              <a:buChar char="•"/>
            </a:pPr>
            <a:r>
              <a:rPr lang="en-GB" sz="1500" dirty="0"/>
              <a:t>Each primary teacher (starting with school D&amp;T Coordinators) should have a ring-fenced personal training budget for D&amp;T.  16,791 X £200 (Total cost £3.3 million in year one). This cost to be ongoing over the next five years. </a:t>
            </a:r>
          </a:p>
        </p:txBody>
      </p:sp>
      <p:pic>
        <p:nvPicPr>
          <p:cNvPr id="8" name="Picture 8" descr="A picture containing person, young&#10;&#10;Description automatically generated">
            <a:extLst>
              <a:ext uri="{FF2B5EF4-FFF2-40B4-BE49-F238E27FC236}">
                <a16:creationId xmlns:a16="http://schemas.microsoft.com/office/drawing/2014/main" id="{BDB169CC-B1E9-975E-03AA-8F776164B4AC}"/>
              </a:ext>
            </a:extLst>
          </p:cNvPr>
          <p:cNvPicPr>
            <a:picLocks noChangeAspect="1"/>
          </p:cNvPicPr>
          <p:nvPr/>
        </p:nvPicPr>
        <p:blipFill>
          <a:blip r:embed="rId3"/>
          <a:stretch>
            <a:fillRect/>
          </a:stretch>
        </p:blipFill>
        <p:spPr>
          <a:xfrm>
            <a:off x="6099503" y="1431366"/>
            <a:ext cx="3652654" cy="2438668"/>
          </a:xfrm>
          <a:prstGeom prst="rect">
            <a:avLst/>
          </a:prstGeom>
        </p:spPr>
      </p:pic>
      <p:pic>
        <p:nvPicPr>
          <p:cNvPr id="9" name="Picture 9" descr="A picture containing text, indoor, appliance&#10;&#10;Description automatically generated">
            <a:extLst>
              <a:ext uri="{FF2B5EF4-FFF2-40B4-BE49-F238E27FC236}">
                <a16:creationId xmlns:a16="http://schemas.microsoft.com/office/drawing/2014/main" id="{8FB64E2D-8CD6-9043-B1CA-2F7257C2B0BB}"/>
              </a:ext>
            </a:extLst>
          </p:cNvPr>
          <p:cNvPicPr>
            <a:picLocks noChangeAspect="1"/>
          </p:cNvPicPr>
          <p:nvPr/>
        </p:nvPicPr>
        <p:blipFill>
          <a:blip r:embed="rId4"/>
          <a:stretch>
            <a:fillRect/>
          </a:stretch>
        </p:blipFill>
        <p:spPr>
          <a:xfrm>
            <a:off x="5896947" y="3972326"/>
            <a:ext cx="2945756" cy="2193616"/>
          </a:xfrm>
          <a:prstGeom prst="rect">
            <a:avLst/>
          </a:prstGeom>
        </p:spPr>
      </p:pic>
      <p:pic>
        <p:nvPicPr>
          <p:cNvPr id="10" name="Picture 10">
            <a:extLst>
              <a:ext uri="{FF2B5EF4-FFF2-40B4-BE49-F238E27FC236}">
                <a16:creationId xmlns:a16="http://schemas.microsoft.com/office/drawing/2014/main" id="{26013B7E-9E65-4825-E9EB-111565ADAAFE}"/>
              </a:ext>
            </a:extLst>
          </p:cNvPr>
          <p:cNvPicPr>
            <a:picLocks noChangeAspect="1"/>
          </p:cNvPicPr>
          <p:nvPr/>
        </p:nvPicPr>
        <p:blipFill rotWithShape="1">
          <a:blip r:embed="rId5"/>
          <a:srcRect l="35144" t="33540" r="19489"/>
          <a:stretch/>
        </p:blipFill>
        <p:spPr>
          <a:xfrm rot="10800000">
            <a:off x="8973924" y="3968091"/>
            <a:ext cx="1389201" cy="1521682"/>
          </a:xfrm>
          <a:prstGeom prst="rect">
            <a:avLst/>
          </a:prstGeom>
        </p:spPr>
      </p:pic>
      <p:pic>
        <p:nvPicPr>
          <p:cNvPr id="13" name="Picture 13" descr="Background pattern&#10;&#10;Description automatically generated">
            <a:extLst>
              <a:ext uri="{FF2B5EF4-FFF2-40B4-BE49-F238E27FC236}">
                <a16:creationId xmlns:a16="http://schemas.microsoft.com/office/drawing/2014/main" id="{6B370E67-900C-ADA7-47A9-B6338981583C}"/>
              </a:ext>
            </a:extLst>
          </p:cNvPr>
          <p:cNvPicPr>
            <a:picLocks noChangeAspect="1"/>
          </p:cNvPicPr>
          <p:nvPr/>
        </p:nvPicPr>
        <p:blipFill>
          <a:blip r:embed="rId6"/>
          <a:stretch>
            <a:fillRect/>
          </a:stretch>
        </p:blipFill>
        <p:spPr>
          <a:xfrm>
            <a:off x="10253826" y="-3503"/>
            <a:ext cx="1940692" cy="6865006"/>
          </a:xfrm>
          <a:prstGeom prst="rect">
            <a:avLst/>
          </a:prstGeom>
        </p:spPr>
      </p:pic>
    </p:spTree>
    <p:extLst>
      <p:ext uri="{BB962C8B-B14F-4D97-AF65-F5344CB8AC3E}">
        <p14:creationId xmlns:p14="http://schemas.microsoft.com/office/powerpoint/2010/main" val="249181304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stretch>
            <a:fillRect t="-69000" b="-6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AFCFE-65D5-1800-49A8-1EDC7AA7C32E}"/>
              </a:ext>
            </a:extLst>
          </p:cNvPr>
          <p:cNvSpPr>
            <a:spLocks noGrp="1"/>
          </p:cNvSpPr>
          <p:nvPr>
            <p:ph type="ctrTitle"/>
          </p:nvPr>
        </p:nvSpPr>
        <p:spPr>
          <a:xfrm>
            <a:off x="531177" y="797175"/>
            <a:ext cx="5353822" cy="2322911"/>
          </a:xfrm>
        </p:spPr>
        <p:txBody>
          <a:bodyPr/>
          <a:lstStyle/>
          <a:p>
            <a:pPr>
              <a:lnSpc>
                <a:spcPts val="2900"/>
              </a:lnSpc>
              <a:spcBef>
                <a:spcPts val="0"/>
              </a:spcBef>
              <a:spcAft>
                <a:spcPts val="800"/>
              </a:spcAft>
            </a:pPr>
            <a:r>
              <a:rPr lang="en-GB" sz="2000" i="1" dirty="0">
                <a:latin typeface="Arial"/>
                <a:cs typeface="Arial"/>
              </a:rPr>
              <a:t>“Using creativity and imagination, pupils design and make products that solve real and relevant problems within a variety of contexts, considering their own and others’ needs, wants and values.</a:t>
            </a:r>
            <a:endParaRPr lang="en-GB" sz="2000" dirty="0">
              <a:latin typeface="Arial"/>
              <a:cs typeface="Arial"/>
            </a:endParaRPr>
          </a:p>
          <a:p>
            <a:pPr>
              <a:lnSpc>
                <a:spcPts val="2900"/>
              </a:lnSpc>
              <a:spcBef>
                <a:spcPts val="0"/>
              </a:spcBef>
              <a:spcAft>
                <a:spcPts val="800"/>
              </a:spcAft>
            </a:pPr>
            <a:r>
              <a:rPr lang="en-GB" sz="2000" i="1" dirty="0">
                <a:latin typeface="Arial"/>
                <a:cs typeface="Arial"/>
              </a:rPr>
              <a:t>They acquire a broad range of subject knowledge and draw on disciplines such as mathematics, science, engineering, computing and art. Pupils learn how to take risks, becoming resourceful, innovative, enterprising and capable citizens. Through the evaluation of past and present design and technology, they develop a critical understanding of its impact on daily life and the wider world.”</a:t>
            </a:r>
            <a:endParaRPr lang="en-US" dirty="0"/>
          </a:p>
        </p:txBody>
      </p:sp>
      <p:sp>
        <p:nvSpPr>
          <p:cNvPr id="5" name="Footer Placeholder 2">
            <a:extLst>
              <a:ext uri="{FF2B5EF4-FFF2-40B4-BE49-F238E27FC236}">
                <a16:creationId xmlns:a16="http://schemas.microsoft.com/office/drawing/2014/main" id="{3C40BC6C-A96E-9BDC-6898-7FC4E6A5F3E5}"/>
              </a:ext>
            </a:extLst>
          </p:cNvPr>
          <p:cNvSpPr txBox="1">
            <a:spLocks/>
          </p:cNvSpPr>
          <p:nvPr/>
        </p:nvSpPr>
        <p:spPr>
          <a:xfrm>
            <a:off x="-971948" y="609737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4522551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0E5E9F6-538C-26B7-3B36-CF3FB03A0D7B}"/>
              </a:ext>
            </a:extLst>
          </p:cNvPr>
          <p:cNvSpPr txBox="1">
            <a:spLocks/>
          </p:cNvSpPr>
          <p:nvPr/>
        </p:nvSpPr>
        <p:spPr>
          <a:xfrm>
            <a:off x="541728" y="620942"/>
            <a:ext cx="6118156"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r>
              <a:rPr lang="en-US" sz="2800" dirty="0">
                <a:solidFill>
                  <a:schemeClr val="tx2"/>
                </a:solidFill>
              </a:rPr>
              <a:t> AT KS3 THE REALITY IS…</a:t>
            </a:r>
          </a:p>
        </p:txBody>
      </p:sp>
      <p:sp>
        <p:nvSpPr>
          <p:cNvPr id="5" name="TextBox 4">
            <a:extLst>
              <a:ext uri="{FF2B5EF4-FFF2-40B4-BE49-F238E27FC236}">
                <a16:creationId xmlns:a16="http://schemas.microsoft.com/office/drawing/2014/main" id="{D833F688-CABD-2BA9-3C38-2B63CE67A73D}"/>
              </a:ext>
            </a:extLst>
          </p:cNvPr>
          <p:cNvSpPr txBox="1"/>
          <p:nvPr/>
        </p:nvSpPr>
        <p:spPr>
          <a:xfrm>
            <a:off x="541728" y="1297244"/>
            <a:ext cx="9155671" cy="4939814"/>
          </a:xfrm>
          <a:prstGeom prst="rect">
            <a:avLst/>
          </a:prstGeom>
          <a:noFill/>
        </p:spPr>
        <p:txBody>
          <a:bodyPr wrap="square" lIns="91440" tIns="45720" rIns="91440" bIns="45720" rtlCol="0" anchor="t">
            <a:spAutoFit/>
          </a:bodyPr>
          <a:lstStyle/>
          <a:p>
            <a:r>
              <a:rPr lang="en-GB" sz="2100" b="1" dirty="0"/>
              <a:t>In too many schools the curriculum offer is dictated by:</a:t>
            </a:r>
            <a:endParaRPr lang="en-GB" sz="2100" b="1" dirty="0">
              <a:cs typeface="Arial"/>
            </a:endParaRPr>
          </a:p>
          <a:p>
            <a:endParaRPr lang="en-GB" sz="2100" b="1" dirty="0">
              <a:cs typeface="Arial"/>
            </a:endParaRPr>
          </a:p>
          <a:p>
            <a:pPr marL="285750" indent="-285750">
              <a:buFont typeface="Arial" panose="020B0604020202020204" pitchFamily="34" charset="0"/>
              <a:buChar char="•"/>
            </a:pPr>
            <a:r>
              <a:rPr lang="en-GB" sz="2100" dirty="0"/>
              <a:t>Timetable carousels dictating six-week blocks (food, textiles, resistant materials). Compliance to set blocks of time serves to re-enforce barriers to learning, compartmentalises the subject to false sectors and stifles innovation. </a:t>
            </a:r>
            <a:endParaRPr lang="en-GB" sz="2100" dirty="0">
              <a:cs typeface="Arial"/>
            </a:endParaRPr>
          </a:p>
          <a:p>
            <a:pPr marL="285750" indent="-285750">
              <a:buFont typeface="Arial" panose="020B0604020202020204" pitchFamily="34" charset="0"/>
              <a:buChar char="•"/>
            </a:pPr>
            <a:endParaRPr lang="en-GB" sz="2100" dirty="0">
              <a:cs typeface="Arial"/>
            </a:endParaRPr>
          </a:p>
          <a:p>
            <a:pPr marL="285750" indent="-285750">
              <a:buFont typeface="Arial" panose="020B0604020202020204" pitchFamily="34" charset="0"/>
              <a:buChar char="•"/>
            </a:pPr>
            <a:r>
              <a:rPr lang="en-GB" sz="2100" dirty="0"/>
              <a:t>Teacher expertise is forcing teachers to “teach where they are comfortable”.</a:t>
            </a:r>
            <a:endParaRPr lang="en-GB" sz="2100" dirty="0">
              <a:cs typeface="Arial"/>
            </a:endParaRPr>
          </a:p>
          <a:p>
            <a:pPr marL="285750" indent="-285750">
              <a:buFont typeface="Arial" panose="020B0604020202020204" pitchFamily="34" charset="0"/>
              <a:buChar char="•"/>
            </a:pPr>
            <a:endParaRPr lang="en-GB" sz="2100" dirty="0">
              <a:cs typeface="Arial"/>
            </a:endParaRPr>
          </a:p>
          <a:p>
            <a:pPr marL="285750" indent="-285750">
              <a:buFont typeface="Arial" panose="020B0604020202020204" pitchFamily="34" charset="0"/>
              <a:buChar char="•"/>
            </a:pPr>
            <a:r>
              <a:rPr lang="en-GB" sz="2100" dirty="0"/>
              <a:t>A fixation on the end-product rather than the content and process which really matter.</a:t>
            </a:r>
            <a:endParaRPr lang="en-GB" sz="2100" dirty="0">
              <a:cs typeface="Arial"/>
            </a:endParaRPr>
          </a:p>
          <a:p>
            <a:pPr marL="285750" indent="-285750">
              <a:buFont typeface="Arial" panose="020B0604020202020204" pitchFamily="34" charset="0"/>
              <a:buChar char="•"/>
            </a:pPr>
            <a:endParaRPr lang="en-GB" sz="2100" dirty="0">
              <a:cs typeface="Arial"/>
            </a:endParaRPr>
          </a:p>
          <a:p>
            <a:pPr marL="285750" indent="-285750">
              <a:buFont typeface="Arial" panose="020B0604020202020204" pitchFamily="34" charset="0"/>
              <a:buChar char="•"/>
            </a:pPr>
            <a:r>
              <a:rPr lang="en-GB" sz="2100" dirty="0"/>
              <a:t>Insufficient time and resource is spent on teaching cutting-edge relevant content that helps to solve global and local issues. </a:t>
            </a:r>
            <a:endParaRPr lang="en-GB" sz="2100" dirty="0">
              <a:cs typeface="Arial"/>
            </a:endParaRPr>
          </a:p>
        </p:txBody>
      </p:sp>
      <p:sp>
        <p:nvSpPr>
          <p:cNvPr id="6" name="Footer Placeholder 2">
            <a:extLst>
              <a:ext uri="{FF2B5EF4-FFF2-40B4-BE49-F238E27FC236}">
                <a16:creationId xmlns:a16="http://schemas.microsoft.com/office/drawing/2014/main" id="{4CB69A76-5FB5-1A7B-286B-EFE74EB40CF6}"/>
              </a:ext>
            </a:extLst>
          </p:cNvPr>
          <p:cNvSpPr txBox="1">
            <a:spLocks/>
          </p:cNvSpPr>
          <p:nvPr/>
        </p:nvSpPr>
        <p:spPr>
          <a:xfrm>
            <a:off x="-904429" y="6174539"/>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7" name="Picture 7" descr="Background pattern&#10;&#10;Description automatically generated">
            <a:extLst>
              <a:ext uri="{FF2B5EF4-FFF2-40B4-BE49-F238E27FC236}">
                <a16:creationId xmlns:a16="http://schemas.microsoft.com/office/drawing/2014/main" id="{6D68C44C-41E4-D80A-1D27-176ACCE6F327}"/>
              </a:ext>
            </a:extLst>
          </p:cNvPr>
          <p:cNvPicPr>
            <a:picLocks noChangeAspect="1"/>
          </p:cNvPicPr>
          <p:nvPr/>
        </p:nvPicPr>
        <p:blipFill>
          <a:blip r:embed="rId3"/>
          <a:stretch>
            <a:fillRect/>
          </a:stretch>
        </p:blipFill>
        <p:spPr>
          <a:xfrm rot="5400000">
            <a:off x="7649002" y="2415558"/>
            <a:ext cx="6912104" cy="2073706"/>
          </a:xfrm>
          <a:prstGeom prst="rect">
            <a:avLst/>
          </a:prstGeom>
        </p:spPr>
      </p:pic>
    </p:spTree>
    <p:extLst>
      <p:ext uri="{BB962C8B-B14F-4D97-AF65-F5344CB8AC3E}">
        <p14:creationId xmlns:p14="http://schemas.microsoft.com/office/powerpoint/2010/main" val="62072063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441906" y="1325560"/>
            <a:ext cx="7001633" cy="3533126"/>
          </a:xfrm>
        </p:spPr>
        <p:txBody>
          <a:bodyPr/>
          <a:lstStyle/>
          <a:p>
            <a:r>
              <a:rPr lang="en-GB" sz="1800" dirty="0">
                <a:solidFill>
                  <a:schemeClr val="tx1"/>
                </a:solidFill>
                <a:latin typeface="Arial"/>
                <a:cs typeface="Arial"/>
              </a:rPr>
              <a:t>We are working to add context to KS3 learning by working with business and industry to take real problems they are currently facing and packaging these with suitable resources (including video content) that students can use to develop their knowledge, skills and understanding of the importance of the subject. </a:t>
            </a:r>
            <a:br>
              <a:rPr lang="en-GB" sz="1800" dirty="0"/>
            </a:br>
            <a:br>
              <a:rPr lang="en-GB" sz="1800" dirty="0"/>
            </a:br>
            <a:r>
              <a:rPr lang="en-GB" sz="1800" dirty="0">
                <a:solidFill>
                  <a:schemeClr val="tx1"/>
                </a:solidFill>
                <a:latin typeface="Arial"/>
                <a:cs typeface="Arial"/>
              </a:rPr>
              <a:t>Sustainability, net-zero and the need for a circular economy to be given prominence in teacher training and study. </a:t>
            </a:r>
            <a:br>
              <a:rPr lang="en-GB" sz="1800" dirty="0"/>
            </a:br>
            <a:br>
              <a:rPr lang="en-GB" sz="1800" dirty="0"/>
            </a:br>
            <a:r>
              <a:rPr lang="en-GB" sz="1800" dirty="0">
                <a:solidFill>
                  <a:schemeClr val="tx1"/>
                </a:solidFill>
                <a:latin typeface="Arial"/>
                <a:cs typeface="Arial"/>
              </a:rPr>
              <a:t>Students to concentrate on identifying problems, researching and experimenting, iterating and testing potential solutions before designing a prototype solution to a problem. ‘Human skills’ to be developed alongside subject knowledge and skills.’</a:t>
            </a:r>
            <a:endParaRPr lang="en-US" sz="1800" dirty="0">
              <a:solidFill>
                <a:schemeClr val="tx1"/>
              </a:solidFill>
              <a:latin typeface="Arial"/>
              <a:cs typeface="Arial"/>
            </a:endParaRPr>
          </a:p>
        </p:txBody>
      </p:sp>
      <p:pic>
        <p:nvPicPr>
          <p:cNvPr id="3" name="Picture 3" descr="Background pattern&#10;&#10;Description automatically generated">
            <a:extLst>
              <a:ext uri="{FF2B5EF4-FFF2-40B4-BE49-F238E27FC236}">
                <a16:creationId xmlns:a16="http://schemas.microsoft.com/office/drawing/2014/main" id="{384BE087-83D5-F003-DAF1-16026263609B}"/>
              </a:ext>
            </a:extLst>
          </p:cNvPr>
          <p:cNvPicPr>
            <a:picLocks noChangeAspect="1"/>
          </p:cNvPicPr>
          <p:nvPr/>
        </p:nvPicPr>
        <p:blipFill rotWithShape="1">
          <a:blip r:embed="rId3"/>
          <a:srcRect l="-3719" t="22114" r="1005" b="3336"/>
          <a:stretch/>
        </p:blipFill>
        <p:spPr>
          <a:xfrm>
            <a:off x="9504304" y="-6622"/>
            <a:ext cx="2678154" cy="6874894"/>
          </a:xfrm>
          <a:prstGeom prst="rect">
            <a:avLst/>
          </a:prstGeom>
        </p:spPr>
      </p:pic>
      <p:sp>
        <p:nvSpPr>
          <p:cNvPr id="4" name="Title 1">
            <a:extLst>
              <a:ext uri="{FF2B5EF4-FFF2-40B4-BE49-F238E27FC236}">
                <a16:creationId xmlns:a16="http://schemas.microsoft.com/office/drawing/2014/main" id="{FEE15CC3-A428-B12F-4DD4-CB06B5CC51D7}"/>
              </a:ext>
            </a:extLst>
          </p:cNvPr>
          <p:cNvSpPr txBox="1">
            <a:spLocks/>
          </p:cNvSpPr>
          <p:nvPr/>
        </p:nvSpPr>
        <p:spPr>
          <a:xfrm>
            <a:off x="-2308660" y="603351"/>
            <a:ext cx="11195454"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dirty="0">
                <a:solidFill>
                  <a:schemeClr val="tx2"/>
                </a:solidFill>
              </a:rPr>
              <a:t>PROPOSED KS3 Development</a:t>
            </a:r>
          </a:p>
        </p:txBody>
      </p:sp>
      <p:sp>
        <p:nvSpPr>
          <p:cNvPr id="6" name="Footer Placeholder 2">
            <a:extLst>
              <a:ext uri="{FF2B5EF4-FFF2-40B4-BE49-F238E27FC236}">
                <a16:creationId xmlns:a16="http://schemas.microsoft.com/office/drawing/2014/main" id="{AA83A55E-B8C2-276B-FF0A-C40D299C0EAA}"/>
              </a:ext>
            </a:extLst>
          </p:cNvPr>
          <p:cNvSpPr txBox="1">
            <a:spLocks/>
          </p:cNvSpPr>
          <p:nvPr/>
        </p:nvSpPr>
        <p:spPr>
          <a:xfrm>
            <a:off x="-981594" y="6116666"/>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7" name="Picture 7">
            <a:extLst>
              <a:ext uri="{FF2B5EF4-FFF2-40B4-BE49-F238E27FC236}">
                <a16:creationId xmlns:a16="http://schemas.microsoft.com/office/drawing/2014/main" id="{D31FCCB8-CC04-31E5-0F95-0DE0FDBE1FEA}"/>
              </a:ext>
            </a:extLst>
          </p:cNvPr>
          <p:cNvPicPr>
            <a:picLocks noChangeAspect="1"/>
          </p:cNvPicPr>
          <p:nvPr/>
        </p:nvPicPr>
        <p:blipFill>
          <a:blip r:embed="rId4"/>
          <a:stretch>
            <a:fillRect/>
          </a:stretch>
        </p:blipFill>
        <p:spPr>
          <a:xfrm>
            <a:off x="8052550" y="835002"/>
            <a:ext cx="3729315" cy="2464965"/>
          </a:xfrm>
          <a:prstGeom prst="rect">
            <a:avLst/>
          </a:prstGeom>
        </p:spPr>
      </p:pic>
      <p:pic>
        <p:nvPicPr>
          <p:cNvPr id="9" name="Picture 9" descr="A picture containing person, road&#10;&#10;Description automatically generated">
            <a:extLst>
              <a:ext uri="{FF2B5EF4-FFF2-40B4-BE49-F238E27FC236}">
                <a16:creationId xmlns:a16="http://schemas.microsoft.com/office/drawing/2014/main" id="{CD841991-7B32-EBE8-ECE1-994562EBE7FE}"/>
              </a:ext>
            </a:extLst>
          </p:cNvPr>
          <p:cNvPicPr>
            <a:picLocks noChangeAspect="1"/>
          </p:cNvPicPr>
          <p:nvPr/>
        </p:nvPicPr>
        <p:blipFill>
          <a:blip r:embed="rId5"/>
          <a:stretch>
            <a:fillRect/>
          </a:stretch>
        </p:blipFill>
        <p:spPr>
          <a:xfrm>
            <a:off x="7604312" y="3424330"/>
            <a:ext cx="4177551" cy="2564281"/>
          </a:xfrm>
          <a:prstGeom prst="rect">
            <a:avLst/>
          </a:prstGeom>
        </p:spPr>
      </p:pic>
      <p:sp>
        <p:nvSpPr>
          <p:cNvPr id="8" name="TextBox 7">
            <a:extLst>
              <a:ext uri="{FF2B5EF4-FFF2-40B4-BE49-F238E27FC236}">
                <a16:creationId xmlns:a16="http://schemas.microsoft.com/office/drawing/2014/main" id="{01986009-6D98-C775-0EE1-FECA65A0846C}"/>
              </a:ext>
            </a:extLst>
          </p:cNvPr>
          <p:cNvSpPr txBox="1"/>
          <p:nvPr/>
        </p:nvSpPr>
        <p:spPr>
          <a:xfrm>
            <a:off x="426473" y="4858686"/>
            <a:ext cx="7001633" cy="1015663"/>
          </a:xfrm>
          <a:prstGeom prst="rect">
            <a:avLst/>
          </a:prstGeom>
          <a:noFill/>
        </p:spPr>
        <p:txBody>
          <a:bodyPr wrap="square" rtlCol="0">
            <a:spAutoFit/>
          </a:bodyPr>
          <a:lstStyle/>
          <a:p>
            <a:r>
              <a:rPr lang="en-GB" sz="1400" dirty="0">
                <a:solidFill>
                  <a:schemeClr val="bg1"/>
                </a:solidFill>
              </a:rPr>
              <a:t>“In an age where AI will have an ever increasing influence in the workplace; once labelled ‘soft skills’ will become more important than ever as they cannot be easily replicated by machines.”</a:t>
            </a:r>
          </a:p>
          <a:p>
            <a:r>
              <a:rPr lang="en-GB" sz="1600" dirty="0">
                <a:solidFill>
                  <a:schemeClr val="bg1"/>
                </a:solidFill>
              </a:rPr>
              <a:t>Pamela Kearney – EU HR Director, Amazon</a:t>
            </a:r>
          </a:p>
        </p:txBody>
      </p:sp>
    </p:spTree>
    <p:extLst>
      <p:ext uri="{BB962C8B-B14F-4D97-AF65-F5344CB8AC3E}">
        <p14:creationId xmlns:p14="http://schemas.microsoft.com/office/powerpoint/2010/main" val="134868662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10124F-27AD-A91A-630E-E979480DBA01}"/>
              </a:ext>
            </a:extLst>
          </p:cNvPr>
          <p:cNvSpPr/>
          <p:nvPr/>
        </p:nvSpPr>
        <p:spPr>
          <a:xfrm>
            <a:off x="0" y="0"/>
            <a:ext cx="12194660" cy="6858000"/>
          </a:xfrm>
          <a:prstGeom prst="rect">
            <a:avLst/>
          </a:prstGeom>
          <a:solidFill>
            <a:srgbClr val="0A303F">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1">
            <a:extLst>
              <a:ext uri="{FF2B5EF4-FFF2-40B4-BE49-F238E27FC236}">
                <a16:creationId xmlns:a16="http://schemas.microsoft.com/office/drawing/2014/main" id="{CFE1CB01-4CCF-6930-59E3-FDE398B07D19}"/>
              </a:ext>
            </a:extLst>
          </p:cNvPr>
          <p:cNvSpPr>
            <a:spLocks noGrp="1"/>
          </p:cNvSpPr>
          <p:nvPr/>
        </p:nvSpPr>
        <p:spPr>
          <a:xfrm>
            <a:off x="913928" y="1258369"/>
            <a:ext cx="10485601" cy="2876550"/>
          </a:xfrm>
          <a:prstGeom prst="rect">
            <a:avLst/>
          </a:prstGeom>
        </p:spPr>
        <p:txBody>
          <a:bodyPr vert="horz" lIns="0" tIns="0" rIns="0" bIns="0" rtlCol="0" anchor="t">
            <a:noAutofit/>
          </a:bodyPr>
          <a:lstStyle>
            <a:lvl1pPr algn="l" defTabSz="914400" rtl="0" eaLnBrk="1" latinLnBrk="0" hangingPunct="1">
              <a:lnSpc>
                <a:spcPts val="3450"/>
              </a:lnSpc>
              <a:spcBef>
                <a:spcPct val="0"/>
              </a:spcBef>
              <a:buNone/>
              <a:defRPr sz="3450" b="1" kern="1200">
                <a:solidFill>
                  <a:schemeClr val="tx2"/>
                </a:solidFill>
                <a:latin typeface="+mj-lt"/>
                <a:ea typeface="+mj-ea"/>
                <a:cs typeface="+mj-cs"/>
              </a:defRPr>
            </a:lvl1pPr>
          </a:lstStyle>
          <a:p>
            <a:r>
              <a:rPr lang="en-GB" b="0" dirty="0">
                <a:solidFill>
                  <a:schemeClr val="bg1"/>
                </a:solidFill>
                <a:latin typeface="Arial"/>
                <a:cs typeface="Arial"/>
              </a:rPr>
              <a:t>The Design and Technology Association was founded in 1989.</a:t>
            </a:r>
            <a:br>
              <a:rPr lang="en-GB" b="0" dirty="0"/>
            </a:br>
            <a:br>
              <a:rPr lang="en-GB" b="0" dirty="0"/>
            </a:br>
            <a:r>
              <a:rPr lang="en-GB" b="0" dirty="0">
                <a:solidFill>
                  <a:schemeClr val="bg1"/>
                </a:solidFill>
                <a:latin typeface="Arial"/>
                <a:cs typeface="Arial"/>
              </a:rPr>
              <a:t>Its core function is to support, promote and develop high quality D&amp;T learning as part of a broad and creative curriculum up to the age of 18. </a:t>
            </a:r>
            <a:br>
              <a:rPr lang="en-GB" b="0" dirty="0"/>
            </a:br>
            <a:br>
              <a:rPr lang="en-GB" b="0" dirty="0"/>
            </a:br>
            <a:r>
              <a:rPr lang="en-GB" b="0" dirty="0">
                <a:solidFill>
                  <a:schemeClr val="bg1"/>
                </a:solidFill>
                <a:latin typeface="Arial"/>
                <a:cs typeface="Arial"/>
              </a:rPr>
              <a:t>We are a registered charity, seventeen people in size and with a yearly turnover of just over £1 Million.</a:t>
            </a:r>
            <a:br>
              <a:rPr lang="en-GB" dirty="0">
                <a:solidFill>
                  <a:schemeClr val="bg1"/>
                </a:solidFill>
              </a:rPr>
            </a:br>
            <a:br>
              <a:rPr lang="en-GB" dirty="0">
                <a:solidFill>
                  <a:schemeClr val="bg1"/>
                </a:solidFill>
              </a:rPr>
            </a:br>
            <a:endParaRPr lang="en-GB" dirty="0">
              <a:solidFill>
                <a:schemeClr val="bg1"/>
              </a:solidFill>
              <a:cs typeface="Arial"/>
            </a:endParaRPr>
          </a:p>
        </p:txBody>
      </p:sp>
      <p:sp>
        <p:nvSpPr>
          <p:cNvPr id="8" name="Footer Placeholder 2">
            <a:extLst>
              <a:ext uri="{FF2B5EF4-FFF2-40B4-BE49-F238E27FC236}">
                <a16:creationId xmlns:a16="http://schemas.microsoft.com/office/drawing/2014/main" id="{20E6C5D9-89FB-887D-E70E-75684DD580E6}"/>
              </a:ext>
            </a:extLst>
          </p:cNvPr>
          <p:cNvSpPr txBox="1">
            <a:spLocks/>
          </p:cNvSpPr>
          <p:nvPr/>
        </p:nvSpPr>
        <p:spPr>
          <a:xfrm>
            <a:off x="812482" y="6222767"/>
            <a:ext cx="6480000" cy="3600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Because design and innovation matter</a:t>
            </a:r>
          </a:p>
        </p:txBody>
      </p:sp>
    </p:spTree>
    <p:extLst>
      <p:ext uri="{BB962C8B-B14F-4D97-AF65-F5344CB8AC3E}">
        <p14:creationId xmlns:p14="http://schemas.microsoft.com/office/powerpoint/2010/main" val="301738011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3E354F-4AE9-20F2-361E-80270F84C3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747" y="1516369"/>
            <a:ext cx="9745048" cy="412261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F0E5E9F6-538C-26B7-3B36-CF3FB03A0D7B}"/>
              </a:ext>
            </a:extLst>
          </p:cNvPr>
          <p:cNvSpPr txBox="1">
            <a:spLocks/>
          </p:cNvSpPr>
          <p:nvPr/>
        </p:nvSpPr>
        <p:spPr>
          <a:xfrm>
            <a:off x="552318" y="723780"/>
            <a:ext cx="8775872"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r>
              <a:rPr lang="en-US" sz="2800" dirty="0">
                <a:solidFill>
                  <a:schemeClr val="tx2"/>
                </a:solidFill>
                <a:latin typeface="Arial"/>
                <a:cs typeface="Arial"/>
              </a:rPr>
              <a:t>What do we mean by 'human’ skills?</a:t>
            </a:r>
          </a:p>
        </p:txBody>
      </p:sp>
      <p:sp>
        <p:nvSpPr>
          <p:cNvPr id="6" name="TextBox 5">
            <a:extLst>
              <a:ext uri="{FF2B5EF4-FFF2-40B4-BE49-F238E27FC236}">
                <a16:creationId xmlns:a16="http://schemas.microsoft.com/office/drawing/2014/main" id="{CD6E13CF-BEB3-B619-F7D9-8D243E038559}"/>
              </a:ext>
            </a:extLst>
          </p:cNvPr>
          <p:cNvSpPr txBox="1"/>
          <p:nvPr/>
        </p:nvSpPr>
        <p:spPr>
          <a:xfrm>
            <a:off x="552318" y="5739554"/>
            <a:ext cx="5201392" cy="369332"/>
          </a:xfrm>
          <a:prstGeom prst="rect">
            <a:avLst/>
          </a:prstGeom>
          <a:noFill/>
        </p:spPr>
        <p:txBody>
          <a:bodyPr wrap="square" rtlCol="0">
            <a:spAutoFit/>
          </a:bodyPr>
          <a:lstStyle/>
          <a:p>
            <a:r>
              <a:rPr lang="en-GB"/>
              <a:t>World Economic Forum</a:t>
            </a:r>
          </a:p>
        </p:txBody>
      </p:sp>
      <p:sp>
        <p:nvSpPr>
          <p:cNvPr id="7" name="Footer Placeholder 2">
            <a:extLst>
              <a:ext uri="{FF2B5EF4-FFF2-40B4-BE49-F238E27FC236}">
                <a16:creationId xmlns:a16="http://schemas.microsoft.com/office/drawing/2014/main" id="{AD3E05B4-D0CB-33C2-0E63-43E1418976FB}"/>
              </a:ext>
            </a:extLst>
          </p:cNvPr>
          <p:cNvSpPr txBox="1">
            <a:spLocks/>
          </p:cNvSpPr>
          <p:nvPr/>
        </p:nvSpPr>
        <p:spPr>
          <a:xfrm>
            <a:off x="-856202" y="6107020"/>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8" name="Picture 8" descr="A picture containing text, sign, outdoor&#10;&#10;Description automatically generated">
            <a:extLst>
              <a:ext uri="{FF2B5EF4-FFF2-40B4-BE49-F238E27FC236}">
                <a16:creationId xmlns:a16="http://schemas.microsoft.com/office/drawing/2014/main" id="{097494AD-DD32-33A7-AFF4-45848AF8DE7E}"/>
              </a:ext>
            </a:extLst>
          </p:cNvPr>
          <p:cNvPicPr>
            <a:picLocks noChangeAspect="1"/>
          </p:cNvPicPr>
          <p:nvPr/>
        </p:nvPicPr>
        <p:blipFill>
          <a:blip r:embed="rId4"/>
          <a:stretch>
            <a:fillRect/>
          </a:stretch>
        </p:blipFill>
        <p:spPr>
          <a:xfrm>
            <a:off x="10369888" y="655969"/>
            <a:ext cx="1394668" cy="860400"/>
          </a:xfrm>
          <a:prstGeom prst="rect">
            <a:avLst/>
          </a:prstGeom>
        </p:spPr>
      </p:pic>
      <p:pic>
        <p:nvPicPr>
          <p:cNvPr id="9" name="Picture 9" descr="Background pattern&#10;&#10;Description automatically generated">
            <a:extLst>
              <a:ext uri="{FF2B5EF4-FFF2-40B4-BE49-F238E27FC236}">
                <a16:creationId xmlns:a16="http://schemas.microsoft.com/office/drawing/2014/main" id="{4E39F605-F892-B660-ED0F-5551A39ED531}"/>
              </a:ext>
            </a:extLst>
          </p:cNvPr>
          <p:cNvPicPr>
            <a:picLocks noChangeAspect="1"/>
          </p:cNvPicPr>
          <p:nvPr/>
        </p:nvPicPr>
        <p:blipFill>
          <a:blip r:embed="rId5"/>
          <a:stretch>
            <a:fillRect/>
          </a:stretch>
        </p:blipFill>
        <p:spPr>
          <a:xfrm>
            <a:off x="7557753" y="5506515"/>
            <a:ext cx="4503312" cy="1350689"/>
          </a:xfrm>
          <a:prstGeom prst="rect">
            <a:avLst/>
          </a:prstGeom>
        </p:spPr>
      </p:pic>
    </p:spTree>
    <p:extLst>
      <p:ext uri="{BB962C8B-B14F-4D97-AF65-F5344CB8AC3E}">
        <p14:creationId xmlns:p14="http://schemas.microsoft.com/office/powerpoint/2010/main" val="32827529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494747" y="777000"/>
            <a:ext cx="2906479" cy="5764524"/>
          </a:xfrm>
        </p:spPr>
        <p:txBody>
          <a:bodyPr/>
          <a:lstStyle/>
          <a:p>
            <a:br>
              <a:rPr lang="en-GB" sz="1600"/>
            </a:br>
            <a:br>
              <a:rPr lang="en-GB"/>
            </a:br>
            <a:br>
              <a:rPr lang="en-GB"/>
            </a:br>
            <a:r>
              <a:rPr lang="en-GB"/>
              <a:t> </a:t>
            </a:r>
          </a:p>
        </p:txBody>
      </p:sp>
      <p:pic>
        <p:nvPicPr>
          <p:cNvPr id="3" name="Picture 3" descr="Background pattern&#10;&#10;Description automatically generated">
            <a:extLst>
              <a:ext uri="{FF2B5EF4-FFF2-40B4-BE49-F238E27FC236}">
                <a16:creationId xmlns:a16="http://schemas.microsoft.com/office/drawing/2014/main" id="{384BE087-83D5-F003-DAF1-16026263609B}"/>
              </a:ext>
            </a:extLst>
          </p:cNvPr>
          <p:cNvPicPr>
            <a:picLocks noChangeAspect="1"/>
          </p:cNvPicPr>
          <p:nvPr/>
        </p:nvPicPr>
        <p:blipFill rotWithShape="1">
          <a:blip r:embed="rId3"/>
          <a:srcRect l="-3719" t="22114" r="1005" b="3336"/>
          <a:stretch/>
        </p:blipFill>
        <p:spPr>
          <a:xfrm>
            <a:off x="9504304" y="-6622"/>
            <a:ext cx="2678154" cy="6874894"/>
          </a:xfrm>
          <a:prstGeom prst="rect">
            <a:avLst/>
          </a:prstGeom>
          <a:noFill/>
        </p:spPr>
      </p:pic>
      <p:sp>
        <p:nvSpPr>
          <p:cNvPr id="4" name="Title 1">
            <a:extLst>
              <a:ext uri="{FF2B5EF4-FFF2-40B4-BE49-F238E27FC236}">
                <a16:creationId xmlns:a16="http://schemas.microsoft.com/office/drawing/2014/main" id="{0B38BEFF-FFD4-1809-B86D-03765F5275E2}"/>
              </a:ext>
            </a:extLst>
          </p:cNvPr>
          <p:cNvSpPr txBox="1">
            <a:spLocks/>
          </p:cNvSpPr>
          <p:nvPr/>
        </p:nvSpPr>
        <p:spPr>
          <a:xfrm>
            <a:off x="-1414957" y="747995"/>
            <a:ext cx="9528028"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a:t>FOOD AND NUTRITION STUDIES</a:t>
            </a:r>
          </a:p>
        </p:txBody>
      </p:sp>
      <p:sp>
        <p:nvSpPr>
          <p:cNvPr id="6" name="TextBox 5">
            <a:extLst>
              <a:ext uri="{FF2B5EF4-FFF2-40B4-BE49-F238E27FC236}">
                <a16:creationId xmlns:a16="http://schemas.microsoft.com/office/drawing/2014/main" id="{333F18F1-8C10-2903-2B94-929DEDDE8F2B}"/>
              </a:ext>
            </a:extLst>
          </p:cNvPr>
          <p:cNvSpPr txBox="1"/>
          <p:nvPr/>
        </p:nvSpPr>
        <p:spPr>
          <a:xfrm>
            <a:off x="494747" y="1341757"/>
            <a:ext cx="5650528" cy="5016758"/>
          </a:xfrm>
          <a:prstGeom prst="rect">
            <a:avLst/>
          </a:prstGeom>
          <a:noFill/>
        </p:spPr>
        <p:txBody>
          <a:bodyPr wrap="square" lIns="91440" tIns="45720" rIns="91440" bIns="45720" rtlCol="0" anchor="t">
            <a:spAutoFit/>
          </a:bodyPr>
          <a:lstStyle/>
          <a:p>
            <a:r>
              <a:rPr lang="en-GB" sz="2000" dirty="0">
                <a:solidFill>
                  <a:schemeClr val="bg1"/>
                </a:solidFill>
              </a:rPr>
              <a:t>This currently sits within D&amp;T studies at Key stages 1,2 and 3 (Ages 5-14). I am led to believe the DfE is minded to remove this from the design and technology curriculum and place this as a core aspect of study for all students (akin to PSHCE). </a:t>
            </a:r>
            <a:endParaRPr lang="en-US" dirty="0">
              <a:solidFill>
                <a:schemeClr val="bg1"/>
              </a:solidFill>
            </a:endParaRPr>
          </a:p>
          <a:p>
            <a:endParaRPr lang="en-GB" sz="2000" dirty="0">
              <a:solidFill>
                <a:schemeClr val="bg1"/>
              </a:solidFill>
            </a:endParaRPr>
          </a:p>
          <a:p>
            <a:r>
              <a:rPr lang="en-GB" sz="2000" dirty="0">
                <a:solidFill>
                  <a:schemeClr val="bg1"/>
                </a:solidFill>
              </a:rPr>
              <a:t>This makes some sense if it means all young people in England will receive basic food preparation and nutritional education, but at the same time, we need to ensure that this important educational curriculum area is not marginalised. </a:t>
            </a:r>
          </a:p>
          <a:p>
            <a:endParaRPr lang="en-GB" sz="2000" dirty="0">
              <a:solidFill>
                <a:schemeClr val="bg1"/>
              </a:solidFill>
              <a:cs typeface="Arial" panose="020B0604020202020204"/>
            </a:endParaRPr>
          </a:p>
          <a:p>
            <a:r>
              <a:rPr lang="en-GB" sz="2000" dirty="0">
                <a:solidFill>
                  <a:schemeClr val="bg1"/>
                </a:solidFill>
              </a:rPr>
              <a:t>This aspect of the curriculum needs to be openly and professionally discussed. </a:t>
            </a:r>
            <a:endParaRPr lang="en-GB" sz="2000" dirty="0">
              <a:solidFill>
                <a:schemeClr val="bg1"/>
              </a:solidFill>
              <a:cs typeface="Arial"/>
            </a:endParaRPr>
          </a:p>
        </p:txBody>
      </p:sp>
      <p:sp>
        <p:nvSpPr>
          <p:cNvPr id="7" name="Footer Placeholder 2">
            <a:extLst>
              <a:ext uri="{FF2B5EF4-FFF2-40B4-BE49-F238E27FC236}">
                <a16:creationId xmlns:a16="http://schemas.microsoft.com/office/drawing/2014/main" id="{E85DCBB8-CF1B-EA3E-F4F7-C6735E941507}"/>
              </a:ext>
            </a:extLst>
          </p:cNvPr>
          <p:cNvSpPr txBox="1">
            <a:spLocks/>
          </p:cNvSpPr>
          <p:nvPr/>
        </p:nvSpPr>
        <p:spPr>
          <a:xfrm>
            <a:off x="-892656" y="602829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pic>
        <p:nvPicPr>
          <p:cNvPr id="8" name="Picture 8">
            <a:extLst>
              <a:ext uri="{FF2B5EF4-FFF2-40B4-BE49-F238E27FC236}">
                <a16:creationId xmlns:a16="http://schemas.microsoft.com/office/drawing/2014/main" id="{1ECF7062-16B6-53C7-FC84-033406AF4E2D}"/>
              </a:ext>
            </a:extLst>
          </p:cNvPr>
          <p:cNvPicPr>
            <a:picLocks noChangeAspect="1"/>
          </p:cNvPicPr>
          <p:nvPr/>
        </p:nvPicPr>
        <p:blipFill>
          <a:blip r:embed="rId4"/>
          <a:stretch>
            <a:fillRect/>
          </a:stretch>
        </p:blipFill>
        <p:spPr>
          <a:xfrm>
            <a:off x="7861682" y="4389080"/>
            <a:ext cx="3219315" cy="2158148"/>
          </a:xfrm>
          <a:prstGeom prst="rect">
            <a:avLst/>
          </a:prstGeom>
        </p:spPr>
      </p:pic>
      <p:pic>
        <p:nvPicPr>
          <p:cNvPr id="9" name="Picture 9" descr="A picture containing food, table, plate, indoor&#10;&#10;Description automatically generated">
            <a:extLst>
              <a:ext uri="{FF2B5EF4-FFF2-40B4-BE49-F238E27FC236}">
                <a16:creationId xmlns:a16="http://schemas.microsoft.com/office/drawing/2014/main" id="{75CC3312-218A-66A6-68A1-F741DB9243CD}"/>
              </a:ext>
            </a:extLst>
          </p:cNvPr>
          <p:cNvPicPr>
            <a:picLocks noChangeAspect="1"/>
          </p:cNvPicPr>
          <p:nvPr/>
        </p:nvPicPr>
        <p:blipFill>
          <a:blip r:embed="rId5"/>
          <a:stretch>
            <a:fillRect/>
          </a:stretch>
        </p:blipFill>
        <p:spPr>
          <a:xfrm>
            <a:off x="8688075" y="2210404"/>
            <a:ext cx="3154921" cy="2093755"/>
          </a:xfrm>
          <a:prstGeom prst="rect">
            <a:avLst/>
          </a:prstGeom>
        </p:spPr>
      </p:pic>
      <p:pic>
        <p:nvPicPr>
          <p:cNvPr id="10" name="Picture 10">
            <a:extLst>
              <a:ext uri="{FF2B5EF4-FFF2-40B4-BE49-F238E27FC236}">
                <a16:creationId xmlns:a16="http://schemas.microsoft.com/office/drawing/2014/main" id="{8EFDD779-A099-3884-FC9C-0A9327BB4E08}"/>
              </a:ext>
            </a:extLst>
          </p:cNvPr>
          <p:cNvPicPr>
            <a:picLocks noChangeAspect="1"/>
          </p:cNvPicPr>
          <p:nvPr/>
        </p:nvPicPr>
        <p:blipFill>
          <a:blip r:embed="rId6"/>
          <a:stretch>
            <a:fillRect/>
          </a:stretch>
        </p:blipFill>
        <p:spPr>
          <a:xfrm>
            <a:off x="6387921" y="1073542"/>
            <a:ext cx="2142186" cy="3229845"/>
          </a:xfrm>
          <a:prstGeom prst="rect">
            <a:avLst/>
          </a:prstGeom>
        </p:spPr>
      </p:pic>
    </p:spTree>
    <p:extLst>
      <p:ext uri="{BB962C8B-B14F-4D97-AF65-F5344CB8AC3E}">
        <p14:creationId xmlns:p14="http://schemas.microsoft.com/office/powerpoint/2010/main" val="369712548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5" name="Picture 15" descr="Background pattern&#10;&#10;Description automatically generated">
            <a:extLst>
              <a:ext uri="{FF2B5EF4-FFF2-40B4-BE49-F238E27FC236}">
                <a16:creationId xmlns:a16="http://schemas.microsoft.com/office/drawing/2014/main" id="{33DAAE3C-6F8D-7C61-3477-5CA5C5AB9CBD}"/>
              </a:ext>
            </a:extLst>
          </p:cNvPr>
          <p:cNvPicPr>
            <a:picLocks noChangeAspect="1"/>
          </p:cNvPicPr>
          <p:nvPr/>
        </p:nvPicPr>
        <p:blipFill>
          <a:blip r:embed="rId4"/>
          <a:stretch>
            <a:fillRect/>
          </a:stretch>
        </p:blipFill>
        <p:spPr>
          <a:xfrm>
            <a:off x="10098213" y="-73959"/>
            <a:ext cx="2103281" cy="7353300"/>
          </a:xfrm>
          <a:prstGeom prst="rect">
            <a:avLst/>
          </a:prstGeom>
        </p:spPr>
      </p:pic>
      <p:sp>
        <p:nvSpPr>
          <p:cNvPr id="2" name="Title 1">
            <a:extLst>
              <a:ext uri="{FF2B5EF4-FFF2-40B4-BE49-F238E27FC236}">
                <a16:creationId xmlns:a16="http://schemas.microsoft.com/office/drawing/2014/main" id="{2CBF63C2-A6AE-9440-A292-1DBBA2E08290}"/>
              </a:ext>
            </a:extLst>
          </p:cNvPr>
          <p:cNvSpPr>
            <a:spLocks noGrp="1"/>
          </p:cNvSpPr>
          <p:nvPr>
            <p:ph type="ctrTitle"/>
          </p:nvPr>
        </p:nvSpPr>
        <p:spPr>
          <a:xfrm>
            <a:off x="766499" y="2611200"/>
            <a:ext cx="5580530" cy="1358079"/>
          </a:xfrm>
        </p:spPr>
        <p:txBody>
          <a:bodyPr/>
          <a:lstStyle/>
          <a:p>
            <a:r>
              <a:rPr lang="en-GB" sz="4400">
                <a:latin typeface="Arial"/>
                <a:cs typeface="Arial"/>
              </a:rPr>
              <a:t>KS4 THOUGHTS </a:t>
            </a:r>
            <a:br>
              <a:rPr lang="en-GB" sz="4400">
                <a:latin typeface="Arial"/>
                <a:cs typeface="Arial"/>
              </a:rPr>
            </a:br>
            <a:r>
              <a:rPr lang="en-GB" sz="4400">
                <a:latin typeface="Arial"/>
                <a:cs typeface="Arial"/>
              </a:rPr>
              <a:t>AND PROPOSALS</a:t>
            </a:r>
            <a:endParaRPr lang="en-US" sz="4400">
              <a:latin typeface="Arial"/>
              <a:cs typeface="Arial"/>
            </a:endParaRPr>
          </a:p>
        </p:txBody>
      </p:sp>
      <p:pic>
        <p:nvPicPr>
          <p:cNvPr id="6" name="designed-for-life-in-conversation-with-richard-joseph-soundbite">
            <a:hlinkClick r:id="" action="ppaction://media"/>
            <a:extLst>
              <a:ext uri="{FF2B5EF4-FFF2-40B4-BE49-F238E27FC236}">
                <a16:creationId xmlns:a16="http://schemas.microsoft.com/office/drawing/2014/main" id="{42765730-0278-08F1-D2A8-440B99A47F2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416180" y="3139401"/>
            <a:ext cx="2698635" cy="2718679"/>
          </a:xfrm>
          <a:prstGeom prst="rect">
            <a:avLst/>
          </a:prstGeom>
        </p:spPr>
      </p:pic>
      <p:sp>
        <p:nvSpPr>
          <p:cNvPr id="8" name="TextBox 7">
            <a:extLst>
              <a:ext uri="{FF2B5EF4-FFF2-40B4-BE49-F238E27FC236}">
                <a16:creationId xmlns:a16="http://schemas.microsoft.com/office/drawing/2014/main" id="{5170D0E1-253B-1797-1F45-8042731EF4FA}"/>
              </a:ext>
            </a:extLst>
          </p:cNvPr>
          <p:cNvSpPr txBox="1"/>
          <p:nvPr/>
        </p:nvSpPr>
        <p:spPr>
          <a:xfrm>
            <a:off x="6348656" y="6025818"/>
            <a:ext cx="4182036" cy="646331"/>
          </a:xfrm>
          <a:prstGeom prst="rect">
            <a:avLst/>
          </a:prstGeom>
          <a:noFill/>
        </p:spPr>
        <p:txBody>
          <a:bodyPr wrap="square" lIns="91440" tIns="45720" rIns="91440" bIns="45720" rtlCol="0" anchor="t">
            <a:spAutoFit/>
          </a:bodyPr>
          <a:lstStyle/>
          <a:p>
            <a:r>
              <a:rPr lang="en-GB" dirty="0">
                <a:solidFill>
                  <a:schemeClr val="bg1"/>
                </a:solidFill>
              </a:rPr>
              <a:t>Richard Joseph – Co-Founder and Creative Director Joseph </a:t>
            </a:r>
            <a:r>
              <a:rPr lang="en-GB" dirty="0" err="1">
                <a:solidFill>
                  <a:schemeClr val="bg1"/>
                </a:solidFill>
              </a:rPr>
              <a:t>Joseph</a:t>
            </a:r>
            <a:endParaRPr lang="en-GB" dirty="0" err="1">
              <a:solidFill>
                <a:schemeClr val="bg1"/>
              </a:solidFill>
              <a:cs typeface="Arial"/>
            </a:endParaRPr>
          </a:p>
        </p:txBody>
      </p:sp>
      <p:pic>
        <p:nvPicPr>
          <p:cNvPr id="10" name="Picture 3">
            <a:extLst>
              <a:ext uri="{FF2B5EF4-FFF2-40B4-BE49-F238E27FC236}">
                <a16:creationId xmlns:a16="http://schemas.microsoft.com/office/drawing/2014/main" id="{40BE869B-C3C9-B3C8-A554-F51DF44B9CEB}"/>
              </a:ext>
            </a:extLst>
          </p:cNvPr>
          <p:cNvPicPr>
            <a:picLocks noChangeAspect="1"/>
          </p:cNvPicPr>
          <p:nvPr/>
        </p:nvPicPr>
        <p:blipFill>
          <a:blip r:embed="rId6"/>
          <a:stretch>
            <a:fillRect/>
          </a:stretch>
        </p:blipFill>
        <p:spPr>
          <a:xfrm>
            <a:off x="9304990" y="2102599"/>
            <a:ext cx="2560750" cy="3079635"/>
          </a:xfrm>
          <a:prstGeom prst="rect">
            <a:avLst/>
          </a:prstGeom>
        </p:spPr>
      </p:pic>
      <p:pic>
        <p:nvPicPr>
          <p:cNvPr id="12" name="Picture 4" descr="A picture containing person, sitting, window, person&#10;&#10;Description automatically generated">
            <a:extLst>
              <a:ext uri="{FF2B5EF4-FFF2-40B4-BE49-F238E27FC236}">
                <a16:creationId xmlns:a16="http://schemas.microsoft.com/office/drawing/2014/main" id="{2C23BFBA-7C4B-8296-C4BF-7835AAEFF1E2}"/>
              </a:ext>
            </a:extLst>
          </p:cNvPr>
          <p:cNvPicPr>
            <a:picLocks noChangeAspect="1"/>
          </p:cNvPicPr>
          <p:nvPr/>
        </p:nvPicPr>
        <p:blipFill>
          <a:blip r:embed="rId7"/>
          <a:stretch>
            <a:fillRect/>
          </a:stretch>
        </p:blipFill>
        <p:spPr>
          <a:xfrm>
            <a:off x="6354619" y="640042"/>
            <a:ext cx="2743200" cy="2382188"/>
          </a:xfrm>
          <a:prstGeom prst="rect">
            <a:avLst/>
          </a:prstGeom>
        </p:spPr>
      </p:pic>
      <p:sp>
        <p:nvSpPr>
          <p:cNvPr id="14" name="Footer Placeholder 2">
            <a:extLst>
              <a:ext uri="{FF2B5EF4-FFF2-40B4-BE49-F238E27FC236}">
                <a16:creationId xmlns:a16="http://schemas.microsoft.com/office/drawing/2014/main" id="{05AA356A-44F0-BD38-4FFA-1E2B14D690C4}"/>
              </a:ext>
            </a:extLst>
          </p:cNvPr>
          <p:cNvSpPr txBox="1">
            <a:spLocks/>
          </p:cNvSpPr>
          <p:nvPr/>
        </p:nvSpPr>
        <p:spPr>
          <a:xfrm>
            <a:off x="-892656" y="602829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395712576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5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48883" y="1053684"/>
            <a:ext cx="9253107" cy="4313102"/>
          </a:xfrm>
        </p:spPr>
        <p:txBody>
          <a:bodyPr vert="horz" lIns="0" tIns="0" rIns="0" bIns="0" rtlCol="0" anchor="t">
            <a:noAutofit/>
          </a:bodyPr>
          <a:lstStyle/>
          <a:p>
            <a:pPr marL="285750" indent="-285750">
              <a:buFont typeface="Arial" panose="020B0604020202020204" pitchFamily="34" charset="0"/>
              <a:buChar char="•"/>
            </a:pPr>
            <a:r>
              <a:rPr lang="en-GB" sz="2000" dirty="0">
                <a:solidFill>
                  <a:schemeClr val="tx1"/>
                </a:solidFill>
                <a:effectLst/>
                <a:latin typeface="Arial"/>
                <a:ea typeface="Calibri" panose="020F0502020204030204" pitchFamily="34" charset="0"/>
                <a:cs typeface="Times New Roman"/>
              </a:rPr>
              <a:t>There is too much content in the KS4 syllabi (more than there is in the A Level)! Through a period of consultation, we need to slim this content down.</a:t>
            </a:r>
          </a:p>
          <a:p>
            <a:pPr marL="285750" indent="-285750">
              <a:buFont typeface="Arial" panose="020B0604020202020204" pitchFamily="34" charset="0"/>
              <a:buChar char="•"/>
            </a:pPr>
            <a:r>
              <a:rPr lang="en-GB" sz="2000" dirty="0">
                <a:solidFill>
                  <a:schemeClr val="tx1"/>
                </a:solidFill>
                <a:latin typeface="Arial"/>
                <a:ea typeface="Calibri" panose="020F0502020204030204" pitchFamily="34" charset="0"/>
                <a:cs typeface="Times New Roman"/>
              </a:rPr>
              <a:t>Depending on the examination award selected, realising outcomes can carry</a:t>
            </a:r>
            <a:r>
              <a:rPr lang="en-GB" sz="2000" dirty="0">
                <a:solidFill>
                  <a:schemeClr val="tx1"/>
                </a:solidFill>
                <a:effectLst/>
                <a:latin typeface="Arial"/>
                <a:ea typeface="Calibri" panose="020F0502020204030204" pitchFamily="34" charset="0"/>
                <a:cs typeface="Times New Roman"/>
              </a:rPr>
              <a:t> a very small percentage of marks on the NEA. Design, engineering and manufacturing are not and cannot be theoretical. Our subject must engage head, hand and heart.</a:t>
            </a:r>
            <a:r>
              <a:rPr lang="en-GB" sz="2000" dirty="0">
                <a:solidFill>
                  <a:schemeClr val="tx1"/>
                </a:solidFill>
                <a:latin typeface="Arial"/>
                <a:ea typeface="Calibri" panose="020F0502020204030204" pitchFamily="34" charset="0"/>
                <a:cs typeface="Times New Roman"/>
              </a:rPr>
              <a:t> </a:t>
            </a:r>
            <a:endParaRPr lang="en-GB" sz="2000" dirty="0">
              <a:solidFill>
                <a:schemeClr val="tx1"/>
              </a:solidFill>
              <a:effectLst/>
              <a:latin typeface="Aria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000" dirty="0">
                <a:solidFill>
                  <a:schemeClr val="tx1"/>
                </a:solidFill>
                <a:latin typeface="Arial"/>
                <a:ea typeface="Calibri" panose="020F0502020204030204" pitchFamily="34" charset="0"/>
                <a:cs typeface="Times New Roman"/>
              </a:rPr>
              <a:t>The heavy content load is forcing teachers to look for ‘easier’ and less burdensome qualifications. 3D Art &amp; Design, because of its lack of core material content and 100% coursework (no exam) assessment, is drawing even the most capable schools away from D&amp;T. </a:t>
            </a:r>
            <a:endParaRPr lang="en-GB" sz="2000" dirty="0">
              <a:solidFill>
                <a:schemeClr val="tx1"/>
              </a:solidFill>
              <a:latin typeface="Aria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000" dirty="0">
                <a:solidFill>
                  <a:schemeClr val="tx1"/>
                </a:solidFill>
                <a:effectLst/>
                <a:latin typeface="Arial"/>
                <a:ea typeface="Calibri" panose="020F0502020204030204" pitchFamily="34" charset="0"/>
                <a:cs typeface="Times New Roman"/>
              </a:rPr>
              <a:t>Textiles teachers are</a:t>
            </a:r>
            <a:r>
              <a:rPr lang="en-GB" sz="2000" dirty="0">
                <a:solidFill>
                  <a:schemeClr val="tx1"/>
                </a:solidFill>
                <a:latin typeface="Arial"/>
                <a:ea typeface="Calibri" panose="020F0502020204030204" pitchFamily="34" charset="0"/>
                <a:cs typeface="Times New Roman"/>
              </a:rPr>
              <a:t>, in the main, not comfortable with the core content and have moved on mass to art &amp; design. In my opinion, textiles should be a material studied in D&amp;T. </a:t>
            </a:r>
            <a:endParaRPr lang="en-GB" sz="2000" dirty="0">
              <a:solidFill>
                <a:schemeClr val="tx1"/>
              </a:solidFill>
              <a:effectLst/>
              <a:latin typeface="Calibri"/>
              <a:ea typeface="Calibri" panose="020F0502020204030204" pitchFamily="34" charset="0"/>
              <a:cs typeface="Times New Roman" panose="02020603050405020304" pitchFamily="18" charset="0"/>
            </a:endParaRPr>
          </a:p>
          <a:p>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u="sng"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dirty="0">
              <a:solidFill>
                <a:schemeClr val="tx1"/>
              </a:solidFill>
            </a:endParaRPr>
          </a:p>
        </p:txBody>
      </p:sp>
      <p:sp>
        <p:nvSpPr>
          <p:cNvPr id="4" name="Title 1">
            <a:extLst>
              <a:ext uri="{FF2B5EF4-FFF2-40B4-BE49-F238E27FC236}">
                <a16:creationId xmlns:a16="http://schemas.microsoft.com/office/drawing/2014/main" id="{B897E797-685F-1516-D993-DF7996AB4062}"/>
              </a:ext>
            </a:extLst>
          </p:cNvPr>
          <p:cNvSpPr txBox="1">
            <a:spLocks/>
          </p:cNvSpPr>
          <p:nvPr/>
        </p:nvSpPr>
        <p:spPr>
          <a:xfrm>
            <a:off x="-2945459" y="305270"/>
            <a:ext cx="11195454"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dirty="0">
                <a:solidFill>
                  <a:schemeClr val="tx2"/>
                </a:solidFill>
                <a:latin typeface="Arial"/>
                <a:cs typeface="Arial"/>
              </a:rPr>
              <a:t>KS4 – CURRENT ISSUES</a:t>
            </a:r>
          </a:p>
        </p:txBody>
      </p:sp>
      <p:sp>
        <p:nvSpPr>
          <p:cNvPr id="6" name="Footer Placeholder 2">
            <a:extLst>
              <a:ext uri="{FF2B5EF4-FFF2-40B4-BE49-F238E27FC236}">
                <a16:creationId xmlns:a16="http://schemas.microsoft.com/office/drawing/2014/main" id="{8DA90D6D-F831-F1C0-A3F6-477236631B12}"/>
              </a:ext>
            </a:extLst>
          </p:cNvPr>
          <p:cNvSpPr txBox="1">
            <a:spLocks/>
          </p:cNvSpPr>
          <p:nvPr/>
        </p:nvSpPr>
        <p:spPr>
          <a:xfrm>
            <a:off x="-981594" y="6116666"/>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7" name="Picture 7" descr="Background pattern&#10;&#10;Description automatically generated">
            <a:extLst>
              <a:ext uri="{FF2B5EF4-FFF2-40B4-BE49-F238E27FC236}">
                <a16:creationId xmlns:a16="http://schemas.microsoft.com/office/drawing/2014/main" id="{E14633E2-2FC9-E673-82F1-EED5098E7397}"/>
              </a:ext>
            </a:extLst>
          </p:cNvPr>
          <p:cNvPicPr>
            <a:picLocks noChangeAspect="1"/>
          </p:cNvPicPr>
          <p:nvPr/>
        </p:nvPicPr>
        <p:blipFill>
          <a:blip r:embed="rId3"/>
          <a:stretch>
            <a:fillRect/>
          </a:stretch>
        </p:blipFill>
        <p:spPr>
          <a:xfrm>
            <a:off x="10250983" y="-2146"/>
            <a:ext cx="1945451" cy="6862292"/>
          </a:xfrm>
          <a:prstGeom prst="rect">
            <a:avLst/>
          </a:prstGeom>
        </p:spPr>
      </p:pic>
    </p:spTree>
    <p:extLst>
      <p:ext uri="{BB962C8B-B14F-4D97-AF65-F5344CB8AC3E}">
        <p14:creationId xmlns:p14="http://schemas.microsoft.com/office/powerpoint/2010/main" val="298961141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9" name="Picture 10" descr="Background pattern&#10;&#10;Description automatically generated">
            <a:extLst>
              <a:ext uri="{FF2B5EF4-FFF2-40B4-BE49-F238E27FC236}">
                <a16:creationId xmlns:a16="http://schemas.microsoft.com/office/drawing/2014/main" id="{56DC5F56-A407-0B21-63C5-939FC55A8E93}"/>
              </a:ext>
            </a:extLst>
          </p:cNvPr>
          <p:cNvPicPr>
            <a:picLocks noChangeAspect="1"/>
          </p:cNvPicPr>
          <p:nvPr/>
        </p:nvPicPr>
        <p:blipFill>
          <a:blip r:embed="rId3"/>
          <a:stretch>
            <a:fillRect/>
          </a:stretch>
        </p:blipFill>
        <p:spPr>
          <a:xfrm>
            <a:off x="10247858" y="-2146"/>
            <a:ext cx="1945451" cy="6862292"/>
          </a:xfrm>
          <a:prstGeom prst="rect">
            <a:avLst/>
          </a:prstGeom>
        </p:spPr>
      </p:pic>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47065" y="310183"/>
            <a:ext cx="10331606" cy="579672"/>
          </a:xfrm>
        </p:spPr>
        <p:txBody>
          <a:bodyPr/>
          <a:lstStyle/>
          <a:p>
            <a:r>
              <a:rPr lang="en-US" sz="3200" dirty="0">
                <a:solidFill>
                  <a:schemeClr val="tx2"/>
                </a:solidFill>
                <a:latin typeface="Arial"/>
                <a:cs typeface="Arial"/>
              </a:rPr>
              <a:t>The Non-examined assessment (NEA) 50%</a:t>
            </a: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47066" y="1143000"/>
            <a:ext cx="8643831" cy="4059958"/>
          </a:xfrm>
        </p:spPr>
        <p:txBody>
          <a:bodyPr vert="horz" lIns="0" tIns="0" rIns="0" bIns="0" rtlCol="0" anchor="t">
            <a:noAutofit/>
          </a:bodyPr>
          <a:lstStyle/>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u="sng">
              <a:effectLst/>
              <a:latin typeface="Calibri" panose="020F0502020204030204" pitchFamily="34" charset="0"/>
              <a:ea typeface="Calibri" panose="020F0502020204030204" pitchFamily="34" charset="0"/>
              <a:cs typeface="Times New Roman" panose="02020603050405020304" pitchFamily="18" charset="0"/>
            </a:endParaRP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a:solidFill>
                <a:schemeClr val="tx1"/>
              </a:solidFill>
            </a:endParaRPr>
          </a:p>
        </p:txBody>
      </p:sp>
      <p:sp>
        <p:nvSpPr>
          <p:cNvPr id="5" name="TextBox 4">
            <a:extLst>
              <a:ext uri="{FF2B5EF4-FFF2-40B4-BE49-F238E27FC236}">
                <a16:creationId xmlns:a16="http://schemas.microsoft.com/office/drawing/2014/main" id="{A86F6F8B-2C16-0D36-6B10-504E0F2631BF}"/>
              </a:ext>
            </a:extLst>
          </p:cNvPr>
          <p:cNvSpPr txBox="1"/>
          <p:nvPr/>
        </p:nvSpPr>
        <p:spPr>
          <a:xfrm>
            <a:off x="547065" y="1289248"/>
            <a:ext cx="5208276" cy="4154984"/>
          </a:xfrm>
          <a:prstGeom prst="rect">
            <a:avLst/>
          </a:prstGeom>
          <a:noFill/>
        </p:spPr>
        <p:txBody>
          <a:bodyPr wrap="square" lIns="91440" tIns="45720" rIns="91440" bIns="45720" anchor="t">
            <a:spAutoFit/>
          </a:bodyPr>
          <a:lstStyle/>
          <a:p>
            <a:r>
              <a:rPr lang="en-GB" sz="2200" dirty="0">
                <a:effectLst/>
                <a:latin typeface="Arial"/>
                <a:ea typeface="Calibri" panose="020F0502020204030204" pitchFamily="34" charset="0"/>
                <a:cs typeface="Times New Roman"/>
              </a:rPr>
              <a:t>We propose that the NEA remains pretty much as it currently stands</a:t>
            </a:r>
            <a:r>
              <a:rPr lang="en-GB" sz="2200" dirty="0">
                <a:latin typeface="Arial"/>
                <a:ea typeface="Calibri" panose="020F0502020204030204" pitchFamily="34" charset="0"/>
                <a:cs typeface="Times New Roman"/>
              </a:rPr>
              <a:t>. T</a:t>
            </a:r>
            <a:r>
              <a:rPr lang="en-GB" sz="2200" dirty="0">
                <a:effectLst/>
                <a:latin typeface="Arial"/>
                <a:ea typeface="Calibri" panose="020F0502020204030204" pitchFamily="34" charset="0"/>
                <a:cs typeface="Times New Roman"/>
              </a:rPr>
              <a:t>eachers now understand how to effectively manage this (a problem when it was first launched as, by definition, it requires all students to work on unique solutions). Students also understand this task, and their response to the demands of this aspect of work is improving.</a:t>
            </a:r>
            <a:r>
              <a:rPr lang="en-GB" sz="2200" dirty="0">
                <a:latin typeface="Arial"/>
                <a:ea typeface="Calibri" panose="020F0502020204030204" pitchFamily="34" charset="0"/>
                <a:cs typeface="Times New Roman"/>
              </a:rPr>
              <a:t> </a:t>
            </a:r>
            <a:endParaRPr lang="en-GB" sz="2200" dirty="0">
              <a:effectLst/>
              <a:latin typeface="Arial"/>
              <a:ea typeface="Calibri" panose="020F0502020204030204" pitchFamily="34" charset="0"/>
              <a:cs typeface="Times New Roman" panose="02020603050405020304" pitchFamily="18" charset="0"/>
            </a:endParaRPr>
          </a:p>
          <a:p>
            <a:endParaRPr lang="en-GB" sz="2200" dirty="0">
              <a:latin typeface="Arial"/>
              <a:cs typeface="Times New Roman" panose="02020603050405020304" pitchFamily="18" charset="0"/>
            </a:endParaRPr>
          </a:p>
          <a:p>
            <a:r>
              <a:rPr lang="en-GB" sz="2200" dirty="0">
                <a:latin typeface="Arial"/>
                <a:cs typeface="Times New Roman"/>
              </a:rPr>
              <a:t>Some contexts are becoming a little obtuse to encourage true inclusivity.</a:t>
            </a:r>
          </a:p>
        </p:txBody>
      </p:sp>
      <p:pic>
        <p:nvPicPr>
          <p:cNvPr id="6" name="Picture 6">
            <a:extLst>
              <a:ext uri="{FF2B5EF4-FFF2-40B4-BE49-F238E27FC236}">
                <a16:creationId xmlns:a16="http://schemas.microsoft.com/office/drawing/2014/main" id="{82BA03AB-AFFF-991B-299D-2D11B252278F}"/>
              </a:ext>
            </a:extLst>
          </p:cNvPr>
          <p:cNvPicPr>
            <a:picLocks noChangeAspect="1"/>
          </p:cNvPicPr>
          <p:nvPr/>
        </p:nvPicPr>
        <p:blipFill>
          <a:blip r:embed="rId4"/>
          <a:stretch>
            <a:fillRect/>
          </a:stretch>
        </p:blipFill>
        <p:spPr>
          <a:xfrm>
            <a:off x="7248051" y="1173805"/>
            <a:ext cx="4557838" cy="2564568"/>
          </a:xfrm>
          <a:prstGeom prst="rect">
            <a:avLst/>
          </a:prstGeom>
        </p:spPr>
      </p:pic>
      <p:pic>
        <p:nvPicPr>
          <p:cNvPr id="7" name="Picture 7">
            <a:extLst>
              <a:ext uri="{FF2B5EF4-FFF2-40B4-BE49-F238E27FC236}">
                <a16:creationId xmlns:a16="http://schemas.microsoft.com/office/drawing/2014/main" id="{012E55D8-94FF-D24B-0C38-A19FF2069063}"/>
              </a:ext>
            </a:extLst>
          </p:cNvPr>
          <p:cNvPicPr>
            <a:picLocks noChangeAspect="1"/>
          </p:cNvPicPr>
          <p:nvPr/>
        </p:nvPicPr>
        <p:blipFill>
          <a:blip r:embed="rId5"/>
          <a:stretch>
            <a:fillRect/>
          </a:stretch>
        </p:blipFill>
        <p:spPr>
          <a:xfrm>
            <a:off x="5540649" y="3819281"/>
            <a:ext cx="4288560" cy="2466335"/>
          </a:xfrm>
          <a:prstGeom prst="rect">
            <a:avLst/>
          </a:prstGeom>
        </p:spPr>
      </p:pic>
      <p:sp>
        <p:nvSpPr>
          <p:cNvPr id="8" name="Footer Placeholder 2">
            <a:extLst>
              <a:ext uri="{FF2B5EF4-FFF2-40B4-BE49-F238E27FC236}">
                <a16:creationId xmlns:a16="http://schemas.microsoft.com/office/drawing/2014/main" id="{C479F8D8-EEFC-093F-84DD-84A90DA0E20C}"/>
              </a:ext>
            </a:extLst>
          </p:cNvPr>
          <p:cNvSpPr txBox="1">
            <a:spLocks/>
          </p:cNvSpPr>
          <p:nvPr/>
        </p:nvSpPr>
        <p:spPr>
          <a:xfrm>
            <a:off x="-827265" y="6039501"/>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spTree>
    <p:extLst>
      <p:ext uri="{BB962C8B-B14F-4D97-AF65-F5344CB8AC3E}">
        <p14:creationId xmlns:p14="http://schemas.microsoft.com/office/powerpoint/2010/main" val="81269390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 name="Picture 3" descr="Background pattern&#10;&#10;Description automatically generated">
            <a:extLst>
              <a:ext uri="{FF2B5EF4-FFF2-40B4-BE49-F238E27FC236}">
                <a16:creationId xmlns:a16="http://schemas.microsoft.com/office/drawing/2014/main" id="{384BE087-83D5-F003-DAF1-16026263609B}"/>
              </a:ext>
            </a:extLst>
          </p:cNvPr>
          <p:cNvPicPr>
            <a:picLocks noChangeAspect="1"/>
          </p:cNvPicPr>
          <p:nvPr/>
        </p:nvPicPr>
        <p:blipFill rotWithShape="1">
          <a:blip r:embed="rId3"/>
          <a:srcRect l="-3719" t="22114" r="1005" b="3336"/>
          <a:stretch/>
        </p:blipFill>
        <p:spPr>
          <a:xfrm>
            <a:off x="9504304" y="-6622"/>
            <a:ext cx="2678154" cy="6874894"/>
          </a:xfrm>
          <a:prstGeom prst="rect">
            <a:avLst/>
          </a:prstGeom>
          <a:noFill/>
        </p:spPr>
      </p:pic>
      <p:sp>
        <p:nvSpPr>
          <p:cNvPr id="4" name="Title 1">
            <a:extLst>
              <a:ext uri="{FF2B5EF4-FFF2-40B4-BE49-F238E27FC236}">
                <a16:creationId xmlns:a16="http://schemas.microsoft.com/office/drawing/2014/main" id="{FB1195BB-B365-4766-305A-B6008690FE1E}"/>
              </a:ext>
            </a:extLst>
          </p:cNvPr>
          <p:cNvSpPr txBox="1">
            <a:spLocks/>
          </p:cNvSpPr>
          <p:nvPr/>
        </p:nvSpPr>
        <p:spPr>
          <a:xfrm>
            <a:off x="-367238" y="744803"/>
            <a:ext cx="9982769"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dirty="0">
                <a:solidFill>
                  <a:schemeClr val="tx2"/>
                </a:solidFill>
                <a:latin typeface="Arial"/>
                <a:cs typeface="Arial"/>
              </a:rPr>
              <a:t>CORE CONTENT WRITTEN EXAMINATION (25%)</a:t>
            </a:r>
          </a:p>
        </p:txBody>
      </p:sp>
      <p:sp>
        <p:nvSpPr>
          <p:cNvPr id="5" name="TextBox 4">
            <a:extLst>
              <a:ext uri="{FF2B5EF4-FFF2-40B4-BE49-F238E27FC236}">
                <a16:creationId xmlns:a16="http://schemas.microsoft.com/office/drawing/2014/main" id="{BC8FF76D-0248-9283-0519-93FAFC597950}"/>
              </a:ext>
            </a:extLst>
          </p:cNvPr>
          <p:cNvSpPr txBox="1"/>
          <p:nvPr/>
        </p:nvSpPr>
        <p:spPr>
          <a:xfrm>
            <a:off x="485040" y="1717548"/>
            <a:ext cx="8954352" cy="830997"/>
          </a:xfrm>
          <a:prstGeom prst="rect">
            <a:avLst/>
          </a:prstGeom>
          <a:noFill/>
        </p:spPr>
        <p:txBody>
          <a:bodyPr wrap="square" lIns="91440" tIns="45720" rIns="91440" bIns="45720" rtlCol="0" anchor="t">
            <a:spAutoFit/>
          </a:bodyPr>
          <a:lstStyle/>
          <a:p>
            <a:r>
              <a:rPr lang="en-GB" sz="2400" dirty="0"/>
              <a:t>A one-hour written examination testing students’ knowledge of a ‘slimmed down’ core curriculum.</a:t>
            </a:r>
          </a:p>
        </p:txBody>
      </p:sp>
      <p:pic>
        <p:nvPicPr>
          <p:cNvPr id="7" name="Picture 6" descr="A classroom with desks and chairs&#10;&#10;Description automatically generated with medium confidence">
            <a:extLst>
              <a:ext uri="{FF2B5EF4-FFF2-40B4-BE49-F238E27FC236}">
                <a16:creationId xmlns:a16="http://schemas.microsoft.com/office/drawing/2014/main" id="{FB5C3DED-4188-46AC-C342-ACC5AE6F7082}"/>
              </a:ext>
            </a:extLst>
          </p:cNvPr>
          <p:cNvPicPr>
            <a:picLocks noChangeAspect="1"/>
          </p:cNvPicPr>
          <p:nvPr/>
        </p:nvPicPr>
        <p:blipFill>
          <a:blip r:embed="rId4"/>
          <a:stretch>
            <a:fillRect/>
          </a:stretch>
        </p:blipFill>
        <p:spPr>
          <a:xfrm>
            <a:off x="6673077" y="2782756"/>
            <a:ext cx="4968460" cy="3309091"/>
          </a:xfrm>
          <a:prstGeom prst="rect">
            <a:avLst/>
          </a:prstGeom>
        </p:spPr>
      </p:pic>
      <p:pic>
        <p:nvPicPr>
          <p:cNvPr id="2" name="Picture 5" descr="A picture containing person&#10;&#10;Description automatically generated">
            <a:extLst>
              <a:ext uri="{FF2B5EF4-FFF2-40B4-BE49-F238E27FC236}">
                <a16:creationId xmlns:a16="http://schemas.microsoft.com/office/drawing/2014/main" id="{8BDFC72B-5E30-3672-5D07-72F0B4D18633}"/>
              </a:ext>
            </a:extLst>
          </p:cNvPr>
          <p:cNvPicPr>
            <a:picLocks noChangeAspect="1"/>
          </p:cNvPicPr>
          <p:nvPr/>
        </p:nvPicPr>
        <p:blipFill>
          <a:blip r:embed="rId5"/>
          <a:stretch>
            <a:fillRect/>
          </a:stretch>
        </p:blipFill>
        <p:spPr>
          <a:xfrm>
            <a:off x="592429" y="2784363"/>
            <a:ext cx="5971068" cy="3337260"/>
          </a:xfrm>
          <a:prstGeom prst="rect">
            <a:avLst/>
          </a:prstGeom>
        </p:spPr>
      </p:pic>
      <p:sp>
        <p:nvSpPr>
          <p:cNvPr id="8" name="Footer Placeholder 2">
            <a:extLst>
              <a:ext uri="{FF2B5EF4-FFF2-40B4-BE49-F238E27FC236}">
                <a16:creationId xmlns:a16="http://schemas.microsoft.com/office/drawing/2014/main" id="{78D68607-C4B1-4E03-EB21-9E9FCEAABC57}"/>
              </a:ext>
            </a:extLst>
          </p:cNvPr>
          <p:cNvSpPr txBox="1">
            <a:spLocks/>
          </p:cNvSpPr>
          <p:nvPr/>
        </p:nvSpPr>
        <p:spPr>
          <a:xfrm>
            <a:off x="-981594" y="6116666"/>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spTree>
    <p:extLst>
      <p:ext uri="{BB962C8B-B14F-4D97-AF65-F5344CB8AC3E}">
        <p14:creationId xmlns:p14="http://schemas.microsoft.com/office/powerpoint/2010/main" val="308429036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9" name="Picture 10" descr="Background pattern&#10;&#10;Description automatically generated">
            <a:extLst>
              <a:ext uri="{FF2B5EF4-FFF2-40B4-BE49-F238E27FC236}">
                <a16:creationId xmlns:a16="http://schemas.microsoft.com/office/drawing/2014/main" id="{B6E699EC-8576-B25B-12E1-4A30B9E4AFE2}"/>
              </a:ext>
            </a:extLst>
          </p:cNvPr>
          <p:cNvPicPr>
            <a:picLocks noChangeAspect="1"/>
          </p:cNvPicPr>
          <p:nvPr/>
        </p:nvPicPr>
        <p:blipFill>
          <a:blip r:embed="rId3"/>
          <a:stretch>
            <a:fillRect/>
          </a:stretch>
        </p:blipFill>
        <p:spPr>
          <a:xfrm>
            <a:off x="10231692" y="-75235"/>
            <a:ext cx="1962568" cy="6931305"/>
          </a:xfrm>
          <a:prstGeom prst="rect">
            <a:avLst/>
          </a:prstGeom>
        </p:spPr>
      </p:pic>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32778" y="254145"/>
            <a:ext cx="9511334" cy="579672"/>
          </a:xfrm>
        </p:spPr>
        <p:txBody>
          <a:bodyPr/>
          <a:lstStyle/>
          <a:p>
            <a:r>
              <a:rPr lang="en-US" dirty="0">
                <a:solidFill>
                  <a:schemeClr val="tx2"/>
                </a:solidFill>
                <a:latin typeface="Arial"/>
                <a:cs typeface="Arial"/>
              </a:rPr>
              <a:t>PRODUCT DESIGN TASK 90Mins (Option 1)</a:t>
            </a: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41834" y="1289754"/>
            <a:ext cx="6866615" cy="4313102"/>
          </a:xfrm>
        </p:spPr>
        <p:txBody>
          <a:bodyPr vert="horz" lIns="0" tIns="0" rIns="0" bIns="0" rtlCol="0" anchor="t">
            <a:noAutofit/>
          </a:bodyPr>
          <a:lstStyle/>
          <a:p>
            <a:r>
              <a:rPr lang="en-GB" sz="2000" dirty="0">
                <a:effectLst/>
                <a:ea typeface="Calibri" panose="020F0502020204030204" pitchFamily="34" charset="0"/>
                <a:cs typeface="Times New Roman" panose="02020603050405020304" pitchFamily="18" charset="0"/>
              </a:rPr>
              <a:t>The Awarding Organisations to set a series of design tasks, taken under high-control conditions and marked by the awarding organisation.</a:t>
            </a:r>
          </a:p>
          <a:p>
            <a:endParaRPr lang="en-GB" sz="2000" dirty="0">
              <a:effectLst/>
              <a:ea typeface="Calibri" panose="020F0502020204030204" pitchFamily="34" charset="0"/>
              <a:cs typeface="Times New Roman" panose="02020603050405020304" pitchFamily="18" charset="0"/>
            </a:endParaRPr>
          </a:p>
          <a:p>
            <a:r>
              <a:rPr lang="en-US" sz="2000" dirty="0"/>
              <a:t>This would be a sketching and writing task to :</a:t>
            </a:r>
          </a:p>
          <a:p>
            <a:pPr marL="457200" indent="-457200">
              <a:buAutoNum type="alphaLcParenBoth"/>
            </a:pPr>
            <a:r>
              <a:rPr lang="en-US" sz="2000" dirty="0"/>
              <a:t>Evaluate a product to identify design issues/areas for improvement, and </a:t>
            </a:r>
          </a:p>
          <a:p>
            <a:pPr marL="457200" indent="-457200">
              <a:buAutoNum type="alphaLcParenBoth"/>
            </a:pPr>
            <a:r>
              <a:rPr lang="en-US" sz="2000" dirty="0"/>
              <a:t>A redesign activity to sketch an improved design idea and provide justification for the changes.</a:t>
            </a:r>
            <a:endParaRPr lang="en-US" sz="2000" dirty="0">
              <a:effectLst/>
              <a:ea typeface="Calibri" panose="020F0502020204030204" pitchFamily="34" charset="0"/>
              <a:cs typeface="Times New Roman" panose="02020603050405020304" pitchFamily="18" charset="0"/>
            </a:endParaRPr>
          </a:p>
          <a:p>
            <a:r>
              <a:rPr lang="en-US" sz="2000" i="1" dirty="0">
                <a:solidFill>
                  <a:schemeClr val="tx1"/>
                </a:solidFill>
                <a:ea typeface="Calibri" panose="020F0502020204030204" pitchFamily="34" charset="0"/>
                <a:cs typeface="Times New Roman" panose="02020603050405020304" pitchFamily="18" charset="0"/>
              </a:rPr>
              <a:t>Initial conversations with AOs suggest that this may be more palatable to the DfE and OFQUAL. </a:t>
            </a:r>
            <a:endParaRPr lang="en-GB" sz="2000" i="1" dirty="0">
              <a:solidFill>
                <a:schemeClr val="tx1"/>
              </a:solidFill>
              <a:effectLst/>
              <a:ea typeface="Calibri" panose="020F0502020204030204" pitchFamily="34" charset="0"/>
              <a:cs typeface="Times New Roman" panose="02020603050405020304" pitchFamily="18" charset="0"/>
            </a:endParaRPr>
          </a:p>
          <a:p>
            <a:endParaRPr lang="en-GB" sz="1800" b="1" u="sng"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dirty="0">
              <a:solidFill>
                <a:schemeClr val="tx1"/>
              </a:solidFill>
            </a:endParaRPr>
          </a:p>
        </p:txBody>
      </p:sp>
      <p:pic>
        <p:nvPicPr>
          <p:cNvPr id="6" name="Picture 5">
            <a:extLst>
              <a:ext uri="{FF2B5EF4-FFF2-40B4-BE49-F238E27FC236}">
                <a16:creationId xmlns:a16="http://schemas.microsoft.com/office/drawing/2014/main" id="{D1DAE91F-54E2-7809-229E-791EC07A6D1D}"/>
              </a:ext>
            </a:extLst>
          </p:cNvPr>
          <p:cNvPicPr>
            <a:picLocks noChangeAspect="1"/>
          </p:cNvPicPr>
          <p:nvPr/>
        </p:nvPicPr>
        <p:blipFill>
          <a:blip r:embed="rId4"/>
          <a:srcRect/>
          <a:stretch/>
        </p:blipFill>
        <p:spPr>
          <a:xfrm>
            <a:off x="7658791" y="1319109"/>
            <a:ext cx="3991375" cy="2660917"/>
          </a:xfrm>
          <a:prstGeom prst="rect">
            <a:avLst/>
          </a:prstGeom>
        </p:spPr>
      </p:pic>
      <p:sp>
        <p:nvSpPr>
          <p:cNvPr id="7" name="Footer Placeholder 2">
            <a:extLst>
              <a:ext uri="{FF2B5EF4-FFF2-40B4-BE49-F238E27FC236}">
                <a16:creationId xmlns:a16="http://schemas.microsoft.com/office/drawing/2014/main" id="{32C188F0-FA54-C1A3-997C-8506DD7F7FB9}"/>
              </a:ext>
            </a:extLst>
          </p:cNvPr>
          <p:cNvSpPr txBox="1">
            <a:spLocks/>
          </p:cNvSpPr>
          <p:nvPr/>
        </p:nvSpPr>
        <p:spPr>
          <a:xfrm>
            <a:off x="-836910" y="6058793"/>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8" name="Picture 8">
            <a:extLst>
              <a:ext uri="{FF2B5EF4-FFF2-40B4-BE49-F238E27FC236}">
                <a16:creationId xmlns:a16="http://schemas.microsoft.com/office/drawing/2014/main" id="{C6B8EAC5-AF94-CBB4-C885-D16BB060BF65}"/>
              </a:ext>
            </a:extLst>
          </p:cNvPr>
          <p:cNvPicPr>
            <a:picLocks noChangeAspect="1"/>
          </p:cNvPicPr>
          <p:nvPr/>
        </p:nvPicPr>
        <p:blipFill>
          <a:blip r:embed="rId5"/>
          <a:srcRect/>
          <a:stretch/>
        </p:blipFill>
        <p:spPr>
          <a:xfrm>
            <a:off x="7920214" y="4056083"/>
            <a:ext cx="3470001" cy="2314695"/>
          </a:xfrm>
          <a:prstGeom prst="rect">
            <a:avLst/>
          </a:prstGeom>
        </p:spPr>
      </p:pic>
    </p:spTree>
    <p:extLst>
      <p:ext uri="{BB962C8B-B14F-4D97-AF65-F5344CB8AC3E}">
        <p14:creationId xmlns:p14="http://schemas.microsoft.com/office/powerpoint/2010/main" val="30390623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9" name="Picture 10" descr="Background pattern&#10;&#10;Description automatically generated">
            <a:extLst>
              <a:ext uri="{FF2B5EF4-FFF2-40B4-BE49-F238E27FC236}">
                <a16:creationId xmlns:a16="http://schemas.microsoft.com/office/drawing/2014/main" id="{B6E699EC-8576-B25B-12E1-4A30B9E4AFE2}"/>
              </a:ext>
            </a:extLst>
          </p:cNvPr>
          <p:cNvPicPr>
            <a:picLocks noChangeAspect="1"/>
          </p:cNvPicPr>
          <p:nvPr/>
        </p:nvPicPr>
        <p:blipFill>
          <a:blip r:embed="rId3"/>
          <a:stretch>
            <a:fillRect/>
          </a:stretch>
        </p:blipFill>
        <p:spPr>
          <a:xfrm>
            <a:off x="10231692" y="-75235"/>
            <a:ext cx="1962568" cy="6931305"/>
          </a:xfrm>
          <a:prstGeom prst="rect">
            <a:avLst/>
          </a:prstGeom>
        </p:spPr>
      </p:pic>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47066" y="312534"/>
            <a:ext cx="9511334" cy="579672"/>
          </a:xfrm>
        </p:spPr>
        <p:txBody>
          <a:bodyPr/>
          <a:lstStyle/>
          <a:p>
            <a:r>
              <a:rPr lang="en-US" sz="2800" dirty="0">
                <a:solidFill>
                  <a:schemeClr val="tx2"/>
                </a:solidFill>
                <a:latin typeface="Arial"/>
                <a:cs typeface="Arial"/>
              </a:rPr>
              <a:t>Proposed student investigation (25%) Option 2</a:t>
            </a: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47066" y="889856"/>
            <a:ext cx="8643831" cy="4313102"/>
          </a:xfrm>
        </p:spPr>
        <p:txBody>
          <a:bodyPr vert="horz" lIns="0" tIns="0" rIns="0" bIns="0" rtlCol="0" anchor="t">
            <a:no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u="sng"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dirty="0">
              <a:solidFill>
                <a:schemeClr val="tx1"/>
              </a:solidFill>
            </a:endParaRPr>
          </a:p>
        </p:txBody>
      </p:sp>
      <p:sp>
        <p:nvSpPr>
          <p:cNvPr id="4" name="TextBox 3">
            <a:extLst>
              <a:ext uri="{FF2B5EF4-FFF2-40B4-BE49-F238E27FC236}">
                <a16:creationId xmlns:a16="http://schemas.microsoft.com/office/drawing/2014/main" id="{DDFC6BCA-A5FF-7C2D-5FC1-68F1210A4CE2}"/>
              </a:ext>
            </a:extLst>
          </p:cNvPr>
          <p:cNvSpPr txBox="1"/>
          <p:nvPr/>
        </p:nvSpPr>
        <p:spPr>
          <a:xfrm>
            <a:off x="547066" y="1183341"/>
            <a:ext cx="6781581" cy="5016758"/>
          </a:xfrm>
          <a:prstGeom prst="rect">
            <a:avLst/>
          </a:prstGeom>
          <a:noFill/>
        </p:spPr>
        <p:txBody>
          <a:bodyPr wrap="square" rtlCol="0">
            <a:spAutoFit/>
          </a:bodyPr>
          <a:lstStyle/>
          <a:p>
            <a:r>
              <a:rPr lang="en-GB" sz="2000" dirty="0"/>
              <a:t>Awarding organisations to set a series of ‘set contexts for investigation’ each year on a set date. Students are given a choice of which context they chose to investigate (handing some control back) and allowing young people to ‘deep-dive’ into a field of particular interest to them, for example:</a:t>
            </a:r>
          </a:p>
          <a:p>
            <a:endParaRPr lang="en-GB" sz="2000" dirty="0"/>
          </a:p>
          <a:p>
            <a:r>
              <a:rPr lang="en-GB" sz="2000" b="1" i="1" dirty="0">
                <a:solidFill>
                  <a:schemeClr val="bg1"/>
                </a:solidFill>
                <a:effectLst/>
                <a:latin typeface="+mj-lt"/>
                <a:ea typeface="Calibri" panose="020F0502020204030204" pitchFamily="34" charset="0"/>
                <a:cs typeface="Times New Roman" panose="02020603050405020304" pitchFamily="18" charset="0"/>
              </a:rPr>
              <a:t>‘an investigation into the practicalities of growing a circular economy when taking into consideration capitalist demands for fast fashion’.</a:t>
            </a:r>
          </a:p>
          <a:p>
            <a:endParaRPr lang="en-GB" sz="2000" b="1" i="1" dirty="0">
              <a:solidFill>
                <a:schemeClr val="bg1"/>
              </a:solidFill>
              <a:latin typeface="+mj-lt"/>
              <a:ea typeface="Calibri" panose="020F0502020204030204" pitchFamily="34" charset="0"/>
              <a:cs typeface="Times New Roman" panose="02020603050405020304" pitchFamily="18" charset="0"/>
            </a:endParaRPr>
          </a:p>
          <a:p>
            <a:r>
              <a:rPr lang="en-GB" sz="2000" dirty="0">
                <a:effectLst/>
                <a:ea typeface="Calibri" panose="020F0502020204030204" pitchFamily="34" charset="0"/>
                <a:cs typeface="Times New Roman" panose="02020603050405020304" pitchFamily="18" charset="0"/>
              </a:rPr>
              <a:t>Assessment for this unit could be split between a written submission to a deadline produced under teacher supervision and a video-recorded presentation to an unfamiliar audience on their chosen topic. </a:t>
            </a:r>
          </a:p>
          <a:p>
            <a:endParaRPr lang="en-GB" sz="2000" b="1" i="1" dirty="0">
              <a:solidFill>
                <a:schemeClr val="bg1"/>
              </a:solidFill>
              <a:latin typeface="+mj-lt"/>
            </a:endParaRPr>
          </a:p>
        </p:txBody>
      </p:sp>
      <p:pic>
        <p:nvPicPr>
          <p:cNvPr id="6" name="Picture 5" descr="A stack of books&#10;&#10;Description automatically generated with medium confidence">
            <a:extLst>
              <a:ext uri="{FF2B5EF4-FFF2-40B4-BE49-F238E27FC236}">
                <a16:creationId xmlns:a16="http://schemas.microsoft.com/office/drawing/2014/main" id="{D1DAE91F-54E2-7809-229E-791EC07A6D1D}"/>
              </a:ext>
            </a:extLst>
          </p:cNvPr>
          <p:cNvPicPr>
            <a:picLocks noChangeAspect="1"/>
          </p:cNvPicPr>
          <p:nvPr/>
        </p:nvPicPr>
        <p:blipFill>
          <a:blip r:embed="rId4"/>
          <a:stretch>
            <a:fillRect/>
          </a:stretch>
        </p:blipFill>
        <p:spPr>
          <a:xfrm>
            <a:off x="7586973" y="1319109"/>
            <a:ext cx="4135012" cy="2660917"/>
          </a:xfrm>
          <a:prstGeom prst="rect">
            <a:avLst/>
          </a:prstGeom>
        </p:spPr>
      </p:pic>
      <p:sp>
        <p:nvSpPr>
          <p:cNvPr id="7" name="Footer Placeholder 2">
            <a:extLst>
              <a:ext uri="{FF2B5EF4-FFF2-40B4-BE49-F238E27FC236}">
                <a16:creationId xmlns:a16="http://schemas.microsoft.com/office/drawing/2014/main" id="{32C188F0-FA54-C1A3-997C-8506DD7F7FB9}"/>
              </a:ext>
            </a:extLst>
          </p:cNvPr>
          <p:cNvSpPr txBox="1">
            <a:spLocks/>
          </p:cNvSpPr>
          <p:nvPr/>
        </p:nvSpPr>
        <p:spPr>
          <a:xfrm>
            <a:off x="-836910" y="6058793"/>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8" name="Picture 8">
            <a:extLst>
              <a:ext uri="{FF2B5EF4-FFF2-40B4-BE49-F238E27FC236}">
                <a16:creationId xmlns:a16="http://schemas.microsoft.com/office/drawing/2014/main" id="{C6B8EAC5-AF94-CBB4-C885-D16BB060BF65}"/>
              </a:ext>
            </a:extLst>
          </p:cNvPr>
          <p:cNvPicPr>
            <a:picLocks noChangeAspect="1"/>
          </p:cNvPicPr>
          <p:nvPr/>
        </p:nvPicPr>
        <p:blipFill>
          <a:blip r:embed="rId5"/>
          <a:stretch>
            <a:fillRect/>
          </a:stretch>
        </p:blipFill>
        <p:spPr>
          <a:xfrm>
            <a:off x="7589134" y="4056083"/>
            <a:ext cx="4132162" cy="2314695"/>
          </a:xfrm>
          <a:prstGeom prst="rect">
            <a:avLst/>
          </a:prstGeom>
        </p:spPr>
      </p:pic>
    </p:spTree>
    <p:extLst>
      <p:ext uri="{BB962C8B-B14F-4D97-AF65-F5344CB8AC3E}">
        <p14:creationId xmlns:p14="http://schemas.microsoft.com/office/powerpoint/2010/main" val="37651914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8" name="Picture 17" descr="A person using a microphone&#10;&#10;Description automatically generated with low confidence">
            <a:extLst>
              <a:ext uri="{FF2B5EF4-FFF2-40B4-BE49-F238E27FC236}">
                <a16:creationId xmlns:a16="http://schemas.microsoft.com/office/drawing/2014/main" id="{363FEEDB-A62B-7A2A-8EFB-1266E796ACD0}"/>
              </a:ext>
            </a:extLst>
          </p:cNvPr>
          <p:cNvPicPr>
            <a:picLocks noChangeAspect="1"/>
          </p:cNvPicPr>
          <p:nvPr/>
        </p:nvPicPr>
        <p:blipFill>
          <a:blip r:embed="rId3"/>
          <a:stretch>
            <a:fillRect/>
          </a:stretch>
        </p:blipFill>
        <p:spPr>
          <a:xfrm>
            <a:off x="7885216" y="4892908"/>
            <a:ext cx="2814452" cy="1582366"/>
          </a:xfrm>
          <a:prstGeom prst="rect">
            <a:avLst/>
          </a:prstGeom>
        </p:spPr>
      </p:pic>
      <p:pic>
        <p:nvPicPr>
          <p:cNvPr id="9" name="Picture 10" descr="Background pattern&#10;&#10;Description automatically generated">
            <a:extLst>
              <a:ext uri="{FF2B5EF4-FFF2-40B4-BE49-F238E27FC236}">
                <a16:creationId xmlns:a16="http://schemas.microsoft.com/office/drawing/2014/main" id="{B6E699EC-8576-B25B-12E1-4A30B9E4AFE2}"/>
              </a:ext>
            </a:extLst>
          </p:cNvPr>
          <p:cNvPicPr>
            <a:picLocks noChangeAspect="1"/>
          </p:cNvPicPr>
          <p:nvPr/>
        </p:nvPicPr>
        <p:blipFill>
          <a:blip r:embed="rId4"/>
          <a:stretch>
            <a:fillRect/>
          </a:stretch>
        </p:blipFill>
        <p:spPr>
          <a:xfrm>
            <a:off x="10231692" y="-75235"/>
            <a:ext cx="1962568" cy="6931305"/>
          </a:xfrm>
          <a:prstGeom prst="rect">
            <a:avLst/>
          </a:prstGeom>
        </p:spPr>
      </p:pic>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32778" y="254145"/>
            <a:ext cx="9511334" cy="579672"/>
          </a:xfrm>
        </p:spPr>
        <p:txBody>
          <a:bodyPr/>
          <a:lstStyle/>
          <a:p>
            <a:r>
              <a:rPr lang="en-GB" dirty="0">
                <a:solidFill>
                  <a:schemeClr val="tx2"/>
                </a:solidFill>
                <a:latin typeface="Arial"/>
                <a:cs typeface="Arial"/>
              </a:rPr>
              <a:t>Specialisation</a:t>
            </a:r>
            <a:r>
              <a:rPr lang="en-US" dirty="0">
                <a:solidFill>
                  <a:schemeClr val="tx2"/>
                </a:solidFill>
                <a:latin typeface="Arial"/>
                <a:cs typeface="Arial"/>
              </a:rPr>
              <a:t> (Option 3)</a:t>
            </a: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41834" y="1289754"/>
            <a:ext cx="6866615" cy="4313102"/>
          </a:xfrm>
        </p:spPr>
        <p:txBody>
          <a:bodyPr vert="horz" lIns="0" tIns="0" rIns="0" bIns="0" rtlCol="0" anchor="t">
            <a:noAutofit/>
          </a:bodyPr>
          <a:lstStyle/>
          <a:p>
            <a:r>
              <a:rPr lang="en-GB" sz="2000" dirty="0">
                <a:ea typeface="Calibri" panose="020F0502020204030204" pitchFamily="34" charset="0"/>
                <a:cs typeface="Times New Roman" panose="02020603050405020304" pitchFamily="18" charset="0"/>
              </a:rPr>
              <a:t>An option allowing students (and teachers) the option to specialise in one of three designated areas of study, these being:</a:t>
            </a:r>
          </a:p>
          <a:p>
            <a:pPr marL="342900" indent="-342900">
              <a:buFont typeface="Arial" panose="020B0604020202020204" pitchFamily="34" charset="0"/>
              <a:buChar char="•"/>
            </a:pPr>
            <a:r>
              <a:rPr lang="en-GB" sz="2000" b="1" dirty="0">
                <a:effectLst/>
                <a:ea typeface="Calibri" panose="020F0502020204030204" pitchFamily="34" charset="0"/>
                <a:cs typeface="Times New Roman" panose="02020603050405020304" pitchFamily="18" charset="0"/>
              </a:rPr>
              <a:t>Textiles</a:t>
            </a:r>
            <a:r>
              <a:rPr lang="en-GB" sz="2000" b="1" dirty="0">
                <a:ea typeface="Calibri" panose="020F0502020204030204" pitchFamily="34" charset="0"/>
                <a:cs typeface="Times New Roman" panose="02020603050405020304" pitchFamily="18" charset="0"/>
              </a:rPr>
              <a:t> </a:t>
            </a:r>
          </a:p>
          <a:p>
            <a:pPr marL="342900" indent="-342900">
              <a:buFont typeface="Arial" panose="020B0604020202020204" pitchFamily="34" charset="0"/>
              <a:buChar char="•"/>
            </a:pPr>
            <a:r>
              <a:rPr lang="en-GB" sz="2000" b="1" dirty="0">
                <a:effectLst/>
                <a:ea typeface="Calibri" panose="020F0502020204030204" pitchFamily="34" charset="0"/>
                <a:cs typeface="Times New Roman" panose="02020603050405020304" pitchFamily="18" charset="0"/>
              </a:rPr>
              <a:t>Pro</a:t>
            </a:r>
            <a:r>
              <a:rPr lang="en-GB" sz="2000" b="1" dirty="0">
                <a:ea typeface="Calibri" panose="020F0502020204030204" pitchFamily="34" charset="0"/>
                <a:cs typeface="Times New Roman" panose="02020603050405020304" pitchFamily="18" charset="0"/>
              </a:rPr>
              <a:t>duct Design</a:t>
            </a:r>
          </a:p>
          <a:p>
            <a:pPr marL="342900" indent="-342900">
              <a:buFont typeface="Arial" panose="020B0604020202020204" pitchFamily="34" charset="0"/>
              <a:buChar char="•"/>
            </a:pPr>
            <a:r>
              <a:rPr lang="en-GB" sz="2000" b="1" dirty="0">
                <a:effectLst/>
                <a:ea typeface="Calibri" panose="020F0502020204030204" pitchFamily="34" charset="0"/>
                <a:cs typeface="Times New Roman" panose="02020603050405020304" pitchFamily="18" charset="0"/>
              </a:rPr>
              <a:t>Engineering</a:t>
            </a:r>
            <a:endParaRPr lang="en-US" sz="2000" b="1" dirty="0">
              <a:effectLst/>
              <a:ea typeface="Calibri" panose="020F0502020204030204" pitchFamily="34" charset="0"/>
              <a:cs typeface="Times New Roman" panose="02020603050405020304" pitchFamily="18" charset="0"/>
            </a:endParaRPr>
          </a:p>
          <a:p>
            <a:r>
              <a:rPr lang="en-GB" sz="2000" dirty="0">
                <a:effectLst/>
                <a:latin typeface="Calibri" panose="020F0502020204030204" pitchFamily="34" charset="0"/>
                <a:ea typeface="Calibri" panose="020F0502020204030204" pitchFamily="34" charset="0"/>
                <a:cs typeface="Times New Roman" panose="02020603050405020304" pitchFamily="18" charset="0"/>
              </a:rPr>
              <a:t>Through the examination (format to be determined) students will be able to demonstrate deep knowledge and understanding of their chosen specialist area of study. </a:t>
            </a:r>
          </a:p>
          <a:p>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Assessment to cover knowledge of the specialist area but to also reach into areas of understanding of how this knowledge can be applied to a context. </a:t>
            </a:r>
          </a:p>
          <a:p>
            <a:pPr marL="285750" indent="-285750">
              <a:buFont typeface="Arial" panose="020B0604020202020204" pitchFamily="34" charset="0"/>
              <a:buChar char="•"/>
            </a:pPr>
            <a:endParaRPr lang="en-GB" sz="1800" dirty="0">
              <a:solidFill>
                <a:schemeClr val="tx1"/>
              </a:solidFill>
            </a:endParaRPr>
          </a:p>
        </p:txBody>
      </p:sp>
      <p:sp>
        <p:nvSpPr>
          <p:cNvPr id="7" name="Footer Placeholder 2">
            <a:extLst>
              <a:ext uri="{FF2B5EF4-FFF2-40B4-BE49-F238E27FC236}">
                <a16:creationId xmlns:a16="http://schemas.microsoft.com/office/drawing/2014/main" id="{32C188F0-FA54-C1A3-997C-8506DD7F7FB9}"/>
              </a:ext>
            </a:extLst>
          </p:cNvPr>
          <p:cNvSpPr txBox="1">
            <a:spLocks/>
          </p:cNvSpPr>
          <p:nvPr/>
        </p:nvSpPr>
        <p:spPr>
          <a:xfrm>
            <a:off x="-836910" y="6058793"/>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16" name="Picture 15" descr="A toy figurine holding a red apple&#10;&#10;Description automatically generated with low confidence">
            <a:extLst>
              <a:ext uri="{FF2B5EF4-FFF2-40B4-BE49-F238E27FC236}">
                <a16:creationId xmlns:a16="http://schemas.microsoft.com/office/drawing/2014/main" id="{A859EEC3-5E3D-67F2-80CF-73BFE7DF347C}"/>
              </a:ext>
            </a:extLst>
          </p:cNvPr>
          <p:cNvPicPr>
            <a:picLocks noChangeAspect="1"/>
          </p:cNvPicPr>
          <p:nvPr/>
        </p:nvPicPr>
        <p:blipFill>
          <a:blip r:embed="rId5"/>
          <a:stretch>
            <a:fillRect/>
          </a:stretch>
        </p:blipFill>
        <p:spPr>
          <a:xfrm>
            <a:off x="7408449" y="1836511"/>
            <a:ext cx="2844886" cy="2844886"/>
          </a:xfrm>
          <a:prstGeom prst="rect">
            <a:avLst/>
          </a:prstGeom>
        </p:spPr>
      </p:pic>
      <p:pic>
        <p:nvPicPr>
          <p:cNvPr id="14" name="Picture 13" descr="A picture containing thread&#10;&#10;Description automatically generated">
            <a:extLst>
              <a:ext uri="{FF2B5EF4-FFF2-40B4-BE49-F238E27FC236}">
                <a16:creationId xmlns:a16="http://schemas.microsoft.com/office/drawing/2014/main" id="{168AC1FD-903E-EDAE-76FD-9A724D16E515}"/>
              </a:ext>
            </a:extLst>
          </p:cNvPr>
          <p:cNvPicPr>
            <a:picLocks noChangeAspect="1"/>
          </p:cNvPicPr>
          <p:nvPr/>
        </p:nvPicPr>
        <p:blipFill>
          <a:blip r:embed="rId6"/>
          <a:stretch>
            <a:fillRect/>
          </a:stretch>
        </p:blipFill>
        <p:spPr>
          <a:xfrm>
            <a:off x="8918478" y="1230257"/>
            <a:ext cx="2626427" cy="1477365"/>
          </a:xfrm>
          <a:prstGeom prst="rect">
            <a:avLst/>
          </a:prstGeom>
        </p:spPr>
      </p:pic>
    </p:spTree>
    <p:extLst>
      <p:ext uri="{BB962C8B-B14F-4D97-AF65-F5344CB8AC3E}">
        <p14:creationId xmlns:p14="http://schemas.microsoft.com/office/powerpoint/2010/main" val="366460793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523683" y="742733"/>
            <a:ext cx="8716487" cy="4766532"/>
          </a:xfrm>
        </p:spPr>
        <p:txBody>
          <a:bodyPr/>
          <a:lstStyle/>
          <a:p>
            <a:br>
              <a:rPr lang="en-GB" sz="1600" dirty="0"/>
            </a:br>
            <a:br>
              <a:rPr lang="en-GB" dirty="0"/>
            </a:br>
            <a:br>
              <a:rPr lang="en-GB" dirty="0"/>
            </a:br>
            <a:r>
              <a:rPr lang="en-GB" dirty="0">
                <a:latin typeface="Arial"/>
                <a:cs typeface="Arial"/>
              </a:rPr>
              <a:t>You are seeing this before public release. </a:t>
            </a:r>
            <a:br>
              <a:rPr lang="en-GB" dirty="0"/>
            </a:br>
            <a:br>
              <a:rPr lang="en-GB" dirty="0"/>
            </a:br>
            <a:r>
              <a:rPr lang="en-GB" dirty="0">
                <a:latin typeface="Arial"/>
                <a:cs typeface="Arial"/>
              </a:rPr>
              <a:t>This is very much a ‘work in progress’ as we seek to save our subject. Our priorities this year as an Association are to:</a:t>
            </a:r>
            <a:br>
              <a:rPr lang="en-GB" dirty="0"/>
            </a:br>
            <a:br>
              <a:rPr lang="en-GB" dirty="0"/>
            </a:br>
            <a:r>
              <a:rPr lang="en-GB" dirty="0">
                <a:solidFill>
                  <a:srgbClr val="FFFF00"/>
                </a:solidFill>
                <a:latin typeface="Arial"/>
                <a:cs typeface="Arial"/>
              </a:rPr>
              <a:t>Build our Blueprint 1000 membership to 40+, bringing education and </a:t>
            </a:r>
            <a:br>
              <a:rPr lang="en-GB" dirty="0"/>
            </a:br>
            <a:r>
              <a:rPr lang="en-GB" dirty="0">
                <a:solidFill>
                  <a:srgbClr val="FFFF00"/>
                </a:solidFill>
                <a:latin typeface="Arial"/>
                <a:cs typeface="Arial"/>
              </a:rPr>
              <a:t>industry closer together.</a:t>
            </a:r>
            <a:br>
              <a:rPr lang="en-GB" dirty="0"/>
            </a:br>
            <a:br>
              <a:rPr lang="en-GB" dirty="0">
                <a:latin typeface="Arial"/>
                <a:cs typeface="Arial"/>
              </a:rPr>
            </a:br>
            <a:r>
              <a:rPr lang="en-GB" dirty="0">
                <a:solidFill>
                  <a:srgbClr val="FFFF00"/>
                </a:solidFill>
                <a:latin typeface="Arial"/>
                <a:cs typeface="Arial"/>
              </a:rPr>
              <a:t>Further digitise our professional development and our ‘offer’ to</a:t>
            </a:r>
            <a:br>
              <a:rPr lang="en-GB" dirty="0"/>
            </a:br>
            <a:r>
              <a:rPr lang="en-GB" dirty="0">
                <a:solidFill>
                  <a:srgbClr val="FFFF00"/>
                </a:solidFill>
                <a:latin typeface="Arial"/>
                <a:cs typeface="Arial"/>
              </a:rPr>
              <a:t>members.</a:t>
            </a:r>
            <a:br>
              <a:rPr lang="en-GB" dirty="0"/>
            </a:br>
            <a:br>
              <a:rPr lang="en-GB" dirty="0">
                <a:latin typeface="Arial"/>
                <a:cs typeface="Arial"/>
              </a:rPr>
            </a:br>
            <a:r>
              <a:rPr lang="en-GB" dirty="0">
                <a:solidFill>
                  <a:srgbClr val="FFFF00"/>
                </a:solidFill>
                <a:latin typeface="Arial"/>
                <a:cs typeface="Arial"/>
              </a:rPr>
              <a:t>Lobbying and leading subject change.</a:t>
            </a:r>
            <a:br>
              <a:rPr lang="en-GB" dirty="0"/>
            </a:br>
            <a:br>
              <a:rPr lang="en-GB" dirty="0"/>
            </a:br>
            <a:r>
              <a:rPr lang="en-GB" dirty="0">
                <a:latin typeface="Arial"/>
                <a:cs typeface="Arial"/>
              </a:rPr>
              <a:t>I welcome feedback, both positive and developmental.</a:t>
            </a:r>
            <a:endParaRPr lang="en-US" dirty="0"/>
          </a:p>
        </p:txBody>
      </p:sp>
      <p:pic>
        <p:nvPicPr>
          <p:cNvPr id="3" name="Picture 3" descr="Background pattern&#10;&#10;Description automatically generated">
            <a:extLst>
              <a:ext uri="{FF2B5EF4-FFF2-40B4-BE49-F238E27FC236}">
                <a16:creationId xmlns:a16="http://schemas.microsoft.com/office/drawing/2014/main" id="{384BE087-83D5-F003-DAF1-16026263609B}"/>
              </a:ext>
            </a:extLst>
          </p:cNvPr>
          <p:cNvPicPr>
            <a:picLocks noChangeAspect="1"/>
          </p:cNvPicPr>
          <p:nvPr/>
        </p:nvPicPr>
        <p:blipFill rotWithShape="1">
          <a:blip r:embed="rId3"/>
          <a:srcRect l="-3719" t="22114" r="1005" b="3336"/>
          <a:stretch/>
        </p:blipFill>
        <p:spPr>
          <a:xfrm>
            <a:off x="9465722" y="-54850"/>
            <a:ext cx="2678154" cy="6874894"/>
          </a:xfrm>
          <a:prstGeom prst="rect">
            <a:avLst/>
          </a:prstGeom>
          <a:noFill/>
        </p:spPr>
      </p:pic>
      <p:sp>
        <p:nvSpPr>
          <p:cNvPr id="4" name="Title 1">
            <a:extLst>
              <a:ext uri="{FF2B5EF4-FFF2-40B4-BE49-F238E27FC236}">
                <a16:creationId xmlns:a16="http://schemas.microsoft.com/office/drawing/2014/main" id="{9A0B8302-3988-3719-29E9-2F25AF322119}"/>
              </a:ext>
            </a:extLst>
          </p:cNvPr>
          <p:cNvSpPr txBox="1">
            <a:spLocks/>
          </p:cNvSpPr>
          <p:nvPr/>
        </p:nvSpPr>
        <p:spPr>
          <a:xfrm>
            <a:off x="-1000317" y="679546"/>
            <a:ext cx="8716488"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a:t>Thoughts and observations</a:t>
            </a:r>
          </a:p>
        </p:txBody>
      </p:sp>
      <p:sp>
        <p:nvSpPr>
          <p:cNvPr id="6" name="Footer Placeholder 2">
            <a:extLst>
              <a:ext uri="{FF2B5EF4-FFF2-40B4-BE49-F238E27FC236}">
                <a16:creationId xmlns:a16="http://schemas.microsoft.com/office/drawing/2014/main" id="{4B854EA3-FF4D-E066-E8A3-17C852C4542E}"/>
              </a:ext>
            </a:extLst>
          </p:cNvPr>
          <p:cNvSpPr txBox="1">
            <a:spLocks/>
          </p:cNvSpPr>
          <p:nvPr/>
        </p:nvSpPr>
        <p:spPr>
          <a:xfrm>
            <a:off x="-1002871" y="600985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pic>
        <p:nvPicPr>
          <p:cNvPr id="5" name="Picture 6" descr="Logo&#10;&#10;Description automatically generated">
            <a:extLst>
              <a:ext uri="{FF2B5EF4-FFF2-40B4-BE49-F238E27FC236}">
                <a16:creationId xmlns:a16="http://schemas.microsoft.com/office/drawing/2014/main" id="{632F374F-AEC7-9D50-3889-280F9DDD7DAE}"/>
              </a:ext>
            </a:extLst>
          </p:cNvPr>
          <p:cNvPicPr>
            <a:picLocks noChangeAspect="1"/>
          </p:cNvPicPr>
          <p:nvPr/>
        </p:nvPicPr>
        <p:blipFill>
          <a:blip r:embed="rId4"/>
          <a:stretch>
            <a:fillRect/>
          </a:stretch>
        </p:blipFill>
        <p:spPr>
          <a:xfrm>
            <a:off x="7338351" y="5872296"/>
            <a:ext cx="2077656" cy="794648"/>
          </a:xfrm>
          <a:prstGeom prst="rect">
            <a:avLst/>
          </a:prstGeom>
        </p:spPr>
      </p:pic>
    </p:spTree>
    <p:extLst>
      <p:ext uri="{BB962C8B-B14F-4D97-AF65-F5344CB8AC3E}">
        <p14:creationId xmlns:p14="http://schemas.microsoft.com/office/powerpoint/2010/main" val="104421300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547066" y="1616770"/>
            <a:ext cx="4564141" cy="4236089"/>
          </a:xfrm>
        </p:spPr>
        <p:txBody>
          <a:bodyPr/>
          <a:lstStyle/>
          <a:p>
            <a:r>
              <a:rPr lang="en-GB" sz="1600" dirty="0">
                <a:latin typeface="Arial"/>
                <a:cs typeface="Arial"/>
              </a:rPr>
              <a:t>We initially filled the role of providing craft and home skills. Woodwork, metalwork, technical drawing, cooking and handicraft.</a:t>
            </a:r>
            <a:br>
              <a:rPr lang="en-GB" sz="1600" dirty="0"/>
            </a:br>
            <a:br>
              <a:rPr lang="en-GB" sz="1600" dirty="0"/>
            </a:br>
            <a:r>
              <a:rPr lang="en-GB" sz="1600" dirty="0">
                <a:latin typeface="Arial"/>
                <a:cs typeface="Arial"/>
              </a:rPr>
              <a:t>CDT emerged in the 80s and introduced a greater emphasis on design. Textiles and food technology developed alongside and integral to this offer but with separate Level 2/3 Quals.</a:t>
            </a:r>
            <a:br>
              <a:rPr lang="en-GB" sz="1600" dirty="0"/>
            </a:br>
            <a:br>
              <a:rPr lang="en-GB" sz="1600" dirty="0"/>
            </a:br>
            <a:r>
              <a:rPr lang="en-GB" sz="1600" dirty="0">
                <a:latin typeface="Arial"/>
                <a:cs typeface="Arial"/>
              </a:rPr>
              <a:t>Design and technology emerged with the new National Curriculum in 1988. A combined KS1/2 and 3 but separating into specialisms at KS4 and KS5.</a:t>
            </a:r>
            <a:br>
              <a:rPr lang="en-GB" sz="1600" dirty="0"/>
            </a:br>
            <a:br>
              <a:rPr lang="en-GB" sz="1600" dirty="0"/>
            </a:br>
            <a:r>
              <a:rPr lang="en-GB" sz="1600" dirty="0">
                <a:latin typeface="Arial"/>
                <a:cs typeface="Arial"/>
              </a:rPr>
              <a:t>The ‘new’ specifications for D&amp;T came into effect in 2015. Textiles was incorporated into this offer, and Food Technology became Food and Nutrition at GCSE only (No level 3 spec). </a:t>
            </a:r>
            <a:br>
              <a:rPr lang="en-GB" sz="1600" dirty="0"/>
            </a:br>
            <a:br>
              <a:rPr lang="en-GB" dirty="0"/>
            </a:br>
            <a:endParaRPr lang="en-GB" dirty="0"/>
          </a:p>
        </p:txBody>
      </p:sp>
      <p:pic>
        <p:nvPicPr>
          <p:cNvPr id="19" name="Picture Placeholder 18" descr="A group of people in a room&#10;&#10;Description automatically generated with medium confidence">
            <a:extLst>
              <a:ext uri="{FF2B5EF4-FFF2-40B4-BE49-F238E27FC236}">
                <a16:creationId xmlns:a16="http://schemas.microsoft.com/office/drawing/2014/main" id="{97B74B15-4897-4AD8-92D0-FA1086AC7378}"/>
              </a:ext>
            </a:extLst>
          </p:cNvPr>
          <p:cNvPicPr>
            <a:picLocks noGrp="1" noChangeAspect="1"/>
          </p:cNvPicPr>
          <p:nvPr>
            <p:ph type="pic" sz="quarter" idx="11"/>
          </p:nvPr>
        </p:nvPicPr>
        <p:blipFill>
          <a:blip r:embed="rId3"/>
          <a:srcRect t="3996" b="3996"/>
          <a:stretch>
            <a:fillRect/>
          </a:stretch>
        </p:blipFill>
        <p:spPr>
          <a:xfrm>
            <a:off x="5472875" y="3660946"/>
            <a:ext cx="4031429" cy="2583773"/>
          </a:xfrm>
        </p:spPr>
      </p:pic>
      <p:pic>
        <p:nvPicPr>
          <p:cNvPr id="17" name="Picture Placeholder 16" descr="A group of students working in a school workshop in 1937&#10;&#10;">
            <a:extLst>
              <a:ext uri="{FF2B5EF4-FFF2-40B4-BE49-F238E27FC236}">
                <a16:creationId xmlns:a16="http://schemas.microsoft.com/office/drawing/2014/main" id="{9BA3DF85-3B5E-AB49-06CB-143F5AE11563}"/>
              </a:ext>
            </a:extLst>
          </p:cNvPr>
          <p:cNvPicPr>
            <a:picLocks noGrp="1" noChangeAspect="1"/>
          </p:cNvPicPr>
          <p:nvPr>
            <p:ph type="pic" sz="quarter" idx="10"/>
          </p:nvPr>
        </p:nvPicPr>
        <p:blipFill>
          <a:blip r:embed="rId4"/>
          <a:srcRect t="7597" b="7597"/>
          <a:stretch>
            <a:fillRect/>
          </a:stretch>
        </p:blipFill>
        <p:spPr>
          <a:xfrm>
            <a:off x="5442853" y="822990"/>
            <a:ext cx="4464050" cy="2700337"/>
          </a:xfrm>
        </p:spPr>
      </p:pic>
      <p:pic>
        <p:nvPicPr>
          <p:cNvPr id="3" name="Picture 3" descr="Background pattern&#10;&#10;Description automatically generated">
            <a:extLst>
              <a:ext uri="{FF2B5EF4-FFF2-40B4-BE49-F238E27FC236}">
                <a16:creationId xmlns:a16="http://schemas.microsoft.com/office/drawing/2014/main" id="{384BE087-83D5-F003-DAF1-16026263609B}"/>
              </a:ext>
            </a:extLst>
          </p:cNvPr>
          <p:cNvPicPr>
            <a:picLocks noChangeAspect="1"/>
          </p:cNvPicPr>
          <p:nvPr/>
        </p:nvPicPr>
        <p:blipFill rotWithShape="1">
          <a:blip r:embed="rId5"/>
          <a:srcRect l="-3719" t="22114" r="1005" b="3336"/>
          <a:stretch/>
        </p:blipFill>
        <p:spPr>
          <a:xfrm>
            <a:off x="9761881" y="-17354"/>
            <a:ext cx="2678154" cy="6874894"/>
          </a:xfrm>
          <a:prstGeom prst="rect">
            <a:avLst/>
          </a:prstGeom>
        </p:spPr>
      </p:pic>
      <p:sp>
        <p:nvSpPr>
          <p:cNvPr id="4" name="Title 1">
            <a:extLst>
              <a:ext uri="{FF2B5EF4-FFF2-40B4-BE49-F238E27FC236}">
                <a16:creationId xmlns:a16="http://schemas.microsoft.com/office/drawing/2014/main" id="{226DB48A-C257-46A4-9A44-E9B117EAE43D}"/>
              </a:ext>
            </a:extLst>
          </p:cNvPr>
          <p:cNvSpPr txBox="1">
            <a:spLocks/>
          </p:cNvSpPr>
          <p:nvPr/>
        </p:nvSpPr>
        <p:spPr>
          <a:xfrm>
            <a:off x="547066" y="898552"/>
            <a:ext cx="4564443" cy="579672"/>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lang="en-GB" sz="2100" b="0" i="0" kern="1200" cap="none" baseline="0" dirty="0">
                <a:solidFill>
                  <a:schemeClr val="bg1"/>
                </a:solidFill>
                <a:latin typeface="Arial" panose="020B0604020202020204" pitchFamily="34" charset="0"/>
                <a:ea typeface="+mj-ea"/>
                <a:cs typeface="Arial" panose="020B0604020202020204" pitchFamily="34" charset="0"/>
              </a:defRPr>
            </a:lvl1pPr>
          </a:lstStyle>
          <a:p>
            <a:r>
              <a:rPr lang="en-GB" sz="2600" b="1" dirty="0">
                <a:solidFill>
                  <a:srgbClr val="FFFF00"/>
                </a:solidFill>
                <a:latin typeface="Arial"/>
                <a:cs typeface="Arial"/>
              </a:rPr>
              <a:t>THE SUBJECT’S JOURNEY</a:t>
            </a:r>
          </a:p>
        </p:txBody>
      </p:sp>
      <p:sp>
        <p:nvSpPr>
          <p:cNvPr id="6" name="Footer Placeholder 2">
            <a:extLst>
              <a:ext uri="{FF2B5EF4-FFF2-40B4-BE49-F238E27FC236}">
                <a16:creationId xmlns:a16="http://schemas.microsoft.com/office/drawing/2014/main" id="{D3EC4F63-EFE4-580E-E81B-026F6E6F493A}"/>
              </a:ext>
            </a:extLst>
          </p:cNvPr>
          <p:cNvSpPr txBox="1">
            <a:spLocks/>
          </p:cNvSpPr>
          <p:nvPr/>
        </p:nvSpPr>
        <p:spPr>
          <a:xfrm>
            <a:off x="-875356" y="6065178"/>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328448106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815342" y="5154728"/>
            <a:ext cx="8167294" cy="558610"/>
          </a:xfrm>
        </p:spPr>
        <p:txBody>
          <a:bodyPr/>
          <a:lstStyle/>
          <a:p>
            <a:r>
              <a:rPr lang="en-GB" sz="2000" b="0" dirty="0">
                <a:latin typeface="Arial"/>
                <a:cs typeface="Arial"/>
              </a:rPr>
              <a:t>“</a:t>
            </a:r>
            <a:r>
              <a:rPr lang="en-GB" sz="2000" b="0" i="1" dirty="0">
                <a:latin typeface="Arial"/>
                <a:cs typeface="Arial"/>
              </a:rPr>
              <a:t>T</a:t>
            </a:r>
            <a:r>
              <a:rPr lang="en-GB" sz="2400" b="0" i="1" cap="none" dirty="0">
                <a:latin typeface="Arial"/>
                <a:cs typeface="Calibri"/>
              </a:rPr>
              <a:t>he very future of the world that we live in lies in the hands of our young people. The solutions are there; we just need to encourage them of the importance of creativity, problem-solving and believing in their own potential</a:t>
            </a:r>
            <a:r>
              <a:rPr lang="en-GB" sz="2400" b="0" i="1" dirty="0">
                <a:latin typeface="Arial"/>
                <a:cs typeface="Calibri"/>
              </a:rPr>
              <a:t>”</a:t>
            </a:r>
            <a:br>
              <a:rPr lang="en-GB" sz="2400" b="0" i="1" dirty="0">
                <a:latin typeface="Calibri" panose="020F0502020204030204" pitchFamily="34" charset="0"/>
                <a:cs typeface="Calibri" panose="020F0502020204030204" pitchFamily="34" charset="0"/>
              </a:rPr>
            </a:br>
            <a:br>
              <a:rPr lang="en-GB" sz="2000" b="0" i="1" dirty="0"/>
            </a:br>
            <a:r>
              <a:rPr lang="en-GB" sz="2000" cap="none" dirty="0">
                <a:solidFill>
                  <a:schemeClr val="accent2"/>
                </a:solidFill>
                <a:latin typeface="Arial"/>
                <a:cs typeface="Arial"/>
              </a:rPr>
              <a:t>Will Butler-Adams</a:t>
            </a:r>
            <a:br>
              <a:rPr lang="en-GB" sz="2000" cap="none" dirty="0">
                <a:latin typeface="Arial"/>
                <a:cs typeface="Arial"/>
              </a:rPr>
            </a:br>
            <a:r>
              <a:rPr lang="en-GB" sz="2000" b="0" cap="none" dirty="0">
                <a:latin typeface="Arial"/>
                <a:cs typeface="Arial"/>
              </a:rPr>
              <a:t>Chief Executive Brompton Bicycles</a:t>
            </a:r>
            <a:endParaRPr lang="en-GB" sz="2000" b="0" i="1" dirty="0">
              <a:latin typeface="Arial"/>
              <a:cs typeface="Arial"/>
            </a:endParaRPr>
          </a:p>
        </p:txBody>
      </p:sp>
      <p:pic>
        <p:nvPicPr>
          <p:cNvPr id="7" name="Picture 6">
            <a:extLst>
              <a:ext uri="{FF2B5EF4-FFF2-40B4-BE49-F238E27FC236}">
                <a16:creationId xmlns:a16="http://schemas.microsoft.com/office/drawing/2014/main" id="{B1FFC95D-B5FB-54EA-1462-8D4847CC14E5}"/>
              </a:ext>
            </a:extLst>
          </p:cNvPr>
          <p:cNvPicPr>
            <a:picLocks noChangeAspect="1"/>
          </p:cNvPicPr>
          <p:nvPr/>
        </p:nvPicPr>
        <p:blipFill>
          <a:blip r:embed="rId5"/>
          <a:stretch>
            <a:fillRect/>
          </a:stretch>
        </p:blipFill>
        <p:spPr>
          <a:xfrm>
            <a:off x="4272389" y="714635"/>
            <a:ext cx="2951370" cy="2556751"/>
          </a:xfrm>
          <a:prstGeom prst="rect">
            <a:avLst/>
          </a:prstGeom>
        </p:spPr>
      </p:pic>
      <p:pic>
        <p:nvPicPr>
          <p:cNvPr id="8" name="Picture 7">
            <a:extLst>
              <a:ext uri="{FF2B5EF4-FFF2-40B4-BE49-F238E27FC236}">
                <a16:creationId xmlns:a16="http://schemas.microsoft.com/office/drawing/2014/main" id="{89AFEDD6-D73C-8DF6-AFEE-9752877AEE93}"/>
              </a:ext>
            </a:extLst>
          </p:cNvPr>
          <p:cNvPicPr>
            <a:picLocks noChangeAspect="1"/>
          </p:cNvPicPr>
          <p:nvPr/>
        </p:nvPicPr>
        <p:blipFill>
          <a:blip r:embed="rId6"/>
          <a:stretch>
            <a:fillRect/>
          </a:stretch>
        </p:blipFill>
        <p:spPr>
          <a:xfrm>
            <a:off x="7461190" y="714635"/>
            <a:ext cx="3862360" cy="2565509"/>
          </a:xfrm>
          <a:prstGeom prst="rect">
            <a:avLst/>
          </a:prstGeom>
        </p:spPr>
      </p:pic>
      <p:pic>
        <p:nvPicPr>
          <p:cNvPr id="5" name="Picture 5" descr="A picture containing person, indoor, standing&#10;&#10;Description automatically generated">
            <a:extLst>
              <a:ext uri="{FF2B5EF4-FFF2-40B4-BE49-F238E27FC236}">
                <a16:creationId xmlns:a16="http://schemas.microsoft.com/office/drawing/2014/main" id="{497BCECC-A70F-EA58-DC6E-EAE90C23BDF1}"/>
              </a:ext>
            </a:extLst>
          </p:cNvPr>
          <p:cNvPicPr>
            <a:picLocks noChangeAspect="1"/>
          </p:cNvPicPr>
          <p:nvPr/>
        </p:nvPicPr>
        <p:blipFill rotWithShape="1">
          <a:blip r:embed="rId7"/>
          <a:srcRect l="16105" t="120" r="250" b="254"/>
          <a:stretch/>
        </p:blipFill>
        <p:spPr>
          <a:xfrm>
            <a:off x="811915" y="713863"/>
            <a:ext cx="3222366" cy="2558917"/>
          </a:xfrm>
          <a:prstGeom prst="rect">
            <a:avLst/>
          </a:prstGeom>
        </p:spPr>
      </p:pic>
      <p:pic>
        <p:nvPicPr>
          <p:cNvPr id="9" name="Picture 9" descr="Background pattern&#10;&#10;Description automatically generated">
            <a:extLst>
              <a:ext uri="{FF2B5EF4-FFF2-40B4-BE49-F238E27FC236}">
                <a16:creationId xmlns:a16="http://schemas.microsoft.com/office/drawing/2014/main" id="{3923D3A3-AAC7-3ED3-1CAF-F6B039360A3A}"/>
              </a:ext>
            </a:extLst>
          </p:cNvPr>
          <p:cNvPicPr>
            <a:picLocks noChangeAspect="1"/>
          </p:cNvPicPr>
          <p:nvPr/>
        </p:nvPicPr>
        <p:blipFill rotWithShape="1">
          <a:blip r:embed="rId8"/>
          <a:srcRect l="-1008" t="70443" r="743" b="-985"/>
          <a:stretch/>
        </p:blipFill>
        <p:spPr>
          <a:xfrm rot="5400000">
            <a:off x="8152960" y="2865989"/>
            <a:ext cx="6983299" cy="1086542"/>
          </a:xfrm>
          <a:prstGeom prst="rect">
            <a:avLst/>
          </a:prstGeom>
        </p:spPr>
      </p:pic>
      <p:sp>
        <p:nvSpPr>
          <p:cNvPr id="11" name="Footer Placeholder 2">
            <a:extLst>
              <a:ext uri="{FF2B5EF4-FFF2-40B4-BE49-F238E27FC236}">
                <a16:creationId xmlns:a16="http://schemas.microsoft.com/office/drawing/2014/main" id="{909E2454-C348-EA12-C581-3F3A610BFFBF}"/>
              </a:ext>
            </a:extLst>
          </p:cNvPr>
          <p:cNvSpPr>
            <a:spLocks noGrp="1"/>
          </p:cNvSpPr>
          <p:nvPr>
            <p:ph type="ftr" sz="quarter" idx="12"/>
          </p:nvPr>
        </p:nvSpPr>
        <p:spPr>
          <a:xfrm>
            <a:off x="812482" y="6222767"/>
            <a:ext cx="6480000" cy="360000"/>
          </a:xfrm>
        </p:spPr>
        <p:txBody>
          <a:bodyPr/>
          <a:lstStyle/>
          <a:p>
            <a:r>
              <a:rPr lang="en-GB"/>
              <a:t>Because design and innovation matter</a:t>
            </a:r>
          </a:p>
        </p:txBody>
      </p:sp>
      <p:pic>
        <p:nvPicPr>
          <p:cNvPr id="3" name="will-butler-adams-part-2-soundbite">
            <a:hlinkClick r:id="" action="ppaction://media"/>
            <a:extLst>
              <a:ext uri="{FF2B5EF4-FFF2-40B4-BE49-F238E27FC236}">
                <a16:creationId xmlns:a16="http://schemas.microsoft.com/office/drawing/2014/main" id="{EF432FE9-F2C9-FEC8-1484-BFA1B6EEC8B0}"/>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8907361" y="3358099"/>
            <a:ext cx="2416245" cy="2356585"/>
          </a:xfrm>
          <a:prstGeom prst="rect">
            <a:avLst/>
          </a:prstGeom>
        </p:spPr>
      </p:pic>
    </p:spTree>
    <p:extLst>
      <p:ext uri="{BB962C8B-B14F-4D97-AF65-F5344CB8AC3E}">
        <p14:creationId xmlns:p14="http://schemas.microsoft.com/office/powerpoint/2010/main" val="37185087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3E72C3-88F7-5D29-2A5A-B889CB66698D}"/>
              </a:ext>
            </a:extLst>
          </p:cNvPr>
          <p:cNvSpPr>
            <a:spLocks noGrp="1"/>
          </p:cNvSpPr>
          <p:nvPr>
            <p:ph type="subTitle" idx="1"/>
          </p:nvPr>
        </p:nvSpPr>
        <p:spPr>
          <a:xfrm>
            <a:off x="575999" y="4392220"/>
            <a:ext cx="5192806" cy="924481"/>
          </a:xfrm>
        </p:spPr>
        <p:txBody>
          <a:bodyPr vert="horz" lIns="0" tIns="0" rIns="0" bIns="0" rtlCol="0" anchor="t">
            <a:noAutofit/>
          </a:bodyPr>
          <a:lstStyle/>
          <a:p>
            <a:pPr>
              <a:lnSpc>
                <a:spcPct val="150000"/>
              </a:lnSpc>
            </a:pPr>
            <a:r>
              <a:rPr lang="en-GB" dirty="0"/>
              <a:t>Tony Ryan CEO</a:t>
            </a:r>
          </a:p>
          <a:p>
            <a:pPr>
              <a:lnSpc>
                <a:spcPct val="150000"/>
              </a:lnSpc>
            </a:pPr>
            <a:r>
              <a:rPr lang="en-GB" u="sng" dirty="0">
                <a:solidFill>
                  <a:schemeClr val="accent2"/>
                </a:solidFill>
                <a:hlinkClick r:id="rId2">
                  <a:extLst>
                    <a:ext uri="{A12FA001-AC4F-418D-AE19-62706E023703}">
                      <ahyp:hlinkClr xmlns:ahyp="http://schemas.microsoft.com/office/drawing/2018/hyperlinkcolor" val="tx"/>
                    </a:ext>
                  </a:extLst>
                </a:hlinkClick>
              </a:rPr>
              <a:t>Tony.Ryan@d</a:t>
            </a:r>
            <a:r>
              <a:rPr lang="en-GB" u="sng" dirty="0">
                <a:solidFill>
                  <a:schemeClr val="accent2"/>
                </a:solidFill>
              </a:rPr>
              <a:t>esigntechnology.org.uk</a:t>
            </a:r>
            <a:endParaRPr lang="en-GB" u="sng" dirty="0">
              <a:solidFill>
                <a:schemeClr val="accent2"/>
              </a:solidFill>
              <a:cs typeface="Arial"/>
            </a:endParaRPr>
          </a:p>
          <a:p>
            <a:pPr>
              <a:lnSpc>
                <a:spcPct val="150000"/>
              </a:lnSpc>
            </a:pPr>
            <a:r>
              <a:rPr lang="en-GB" dirty="0"/>
              <a:t>@DesTechRyan</a:t>
            </a:r>
            <a:endParaRPr lang="en-GB" dirty="0">
              <a:cs typeface="Arial"/>
            </a:endParaRPr>
          </a:p>
        </p:txBody>
      </p:sp>
      <p:pic>
        <p:nvPicPr>
          <p:cNvPr id="5" name="Picture Placeholder 4">
            <a:extLst>
              <a:ext uri="{FF2B5EF4-FFF2-40B4-BE49-F238E27FC236}">
                <a16:creationId xmlns:a16="http://schemas.microsoft.com/office/drawing/2014/main" id="{A9641245-D8C4-190D-A41A-278456076DC7}"/>
              </a:ext>
            </a:extLst>
          </p:cNvPr>
          <p:cNvPicPr>
            <a:picLocks noGrp="1" noChangeAspect="1"/>
          </p:cNvPicPr>
          <p:nvPr>
            <p:ph type="pic" sz="quarter" idx="11"/>
          </p:nvPr>
        </p:nvPicPr>
        <p:blipFill rotWithShape="1">
          <a:blip r:embed="rId3"/>
          <a:srcRect t="277" b="277"/>
          <a:stretch/>
        </p:blipFill>
        <p:spPr/>
      </p:pic>
      <p:sp>
        <p:nvSpPr>
          <p:cNvPr id="3" name="Footer Placeholder 2">
            <a:extLst>
              <a:ext uri="{FF2B5EF4-FFF2-40B4-BE49-F238E27FC236}">
                <a16:creationId xmlns:a16="http://schemas.microsoft.com/office/drawing/2014/main" id="{D125FE22-9B97-57E0-76D1-D2A13EFD2959}"/>
              </a:ext>
            </a:extLst>
          </p:cNvPr>
          <p:cNvSpPr>
            <a:spLocks noGrp="1"/>
          </p:cNvSpPr>
          <p:nvPr>
            <p:ph type="ftr" sz="quarter" idx="12"/>
          </p:nvPr>
        </p:nvSpPr>
        <p:spPr>
          <a:xfrm>
            <a:off x="575999" y="6284077"/>
            <a:ext cx="6480000" cy="360000"/>
          </a:xfrm>
        </p:spPr>
        <p:txBody>
          <a:bodyPr/>
          <a:lstStyle/>
          <a:p>
            <a:r>
              <a:rPr lang="en-GB"/>
              <a:t>Because design and innovation matter</a:t>
            </a:r>
          </a:p>
        </p:txBody>
      </p:sp>
      <p:sp>
        <p:nvSpPr>
          <p:cNvPr id="4" name="Text Placeholder 3">
            <a:extLst>
              <a:ext uri="{FF2B5EF4-FFF2-40B4-BE49-F238E27FC236}">
                <a16:creationId xmlns:a16="http://schemas.microsoft.com/office/drawing/2014/main" id="{136BE6C7-EF34-9912-AF80-3E36FEFF53E9}"/>
              </a:ext>
            </a:extLst>
          </p:cNvPr>
          <p:cNvSpPr>
            <a:spLocks noGrp="1"/>
          </p:cNvSpPr>
          <p:nvPr>
            <p:ph type="body" idx="13"/>
          </p:nvPr>
        </p:nvSpPr>
        <p:spPr>
          <a:xfrm>
            <a:off x="575999" y="5825663"/>
            <a:ext cx="6480000" cy="360000"/>
          </a:xfrm>
        </p:spPr>
        <p:txBody>
          <a:bodyPr/>
          <a:lstStyle/>
          <a:p>
            <a:r>
              <a:rPr lang="en-GB"/>
              <a:t>www.designtechnology.org.uk</a:t>
            </a:r>
          </a:p>
          <a:p>
            <a:endParaRPr lang="en-GB"/>
          </a:p>
        </p:txBody>
      </p:sp>
      <p:pic>
        <p:nvPicPr>
          <p:cNvPr id="7" name="Graphic 6">
            <a:extLst>
              <a:ext uri="{FF2B5EF4-FFF2-40B4-BE49-F238E27FC236}">
                <a16:creationId xmlns:a16="http://schemas.microsoft.com/office/drawing/2014/main" id="{066B5426-D4EF-9847-AD96-3FB616873FD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01808" y="4392220"/>
            <a:ext cx="6496050" cy="2333625"/>
          </a:xfrm>
          <a:prstGeom prst="rect">
            <a:avLst/>
          </a:prstGeom>
        </p:spPr>
      </p:pic>
    </p:spTree>
    <p:extLst>
      <p:ext uri="{BB962C8B-B14F-4D97-AF65-F5344CB8AC3E}">
        <p14:creationId xmlns:p14="http://schemas.microsoft.com/office/powerpoint/2010/main" val="359804268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575999" y="707527"/>
            <a:ext cx="3807332" cy="5389848"/>
          </a:xfrm>
        </p:spPr>
        <p:txBody>
          <a:bodyPr/>
          <a:lstStyle/>
          <a:p>
            <a:r>
              <a:rPr lang="en-GB" sz="1800" dirty="0">
                <a:latin typeface="Arial"/>
                <a:cs typeface="Arial"/>
              </a:rPr>
              <a:t>Design and technology in schools is in a state of national neglect. </a:t>
            </a:r>
            <a:br>
              <a:rPr lang="en-GB" sz="1800" dirty="0"/>
            </a:br>
            <a:br>
              <a:rPr lang="en-GB" sz="1800" dirty="0"/>
            </a:br>
            <a:r>
              <a:rPr lang="en-GB" sz="1800" dirty="0">
                <a:latin typeface="Arial"/>
                <a:cs typeface="Arial"/>
              </a:rPr>
              <a:t>In 2003 we had 430,000 GCSE entries and over 20,000 at A Level. </a:t>
            </a:r>
            <a:br>
              <a:rPr lang="en-GB" sz="1800" dirty="0"/>
            </a:br>
            <a:br>
              <a:rPr lang="en-GB" sz="1800" dirty="0"/>
            </a:br>
            <a:r>
              <a:rPr lang="en-GB" sz="1800" dirty="0">
                <a:latin typeface="Arial"/>
                <a:cs typeface="Arial"/>
              </a:rPr>
              <a:t>Now 78,000 and just over 10,000.</a:t>
            </a:r>
            <a:br>
              <a:rPr lang="en-GB" sz="1800" dirty="0"/>
            </a:br>
            <a:br>
              <a:rPr lang="en-GB" sz="1800" dirty="0"/>
            </a:br>
            <a:r>
              <a:rPr lang="en-GB" sz="1800" dirty="0">
                <a:latin typeface="Arial"/>
                <a:cs typeface="Arial"/>
              </a:rPr>
              <a:t>In 2009 we had 14,800 trained and qualified teachers, this number is now estimated at 6,500.</a:t>
            </a:r>
            <a:br>
              <a:rPr lang="en-GB" sz="1800" dirty="0"/>
            </a:br>
            <a:br>
              <a:rPr lang="en-GB" sz="1800" dirty="0"/>
            </a:br>
            <a:r>
              <a:rPr lang="en-GB" sz="1800" dirty="0">
                <a:latin typeface="Arial"/>
                <a:cs typeface="Arial"/>
              </a:rPr>
              <a:t>The subject has lacked leadership and direction. </a:t>
            </a:r>
            <a:br>
              <a:rPr lang="en-GB" sz="1800" dirty="0"/>
            </a:br>
            <a:br>
              <a:rPr lang="en-GB" sz="1800" dirty="0"/>
            </a:br>
            <a:r>
              <a:rPr lang="en-GB" sz="1800" dirty="0">
                <a:latin typeface="Arial"/>
                <a:cs typeface="Arial"/>
              </a:rPr>
              <a:t>Meanwhile, design alone contributed £97 Billion to GDP last year. This figure rises to over £600 Billion when engineering and manufacturing are added to this total. Together these sectors employ 1:8 of the UK workforce.</a:t>
            </a:r>
          </a:p>
        </p:txBody>
      </p:sp>
      <p:pic>
        <p:nvPicPr>
          <p:cNvPr id="10" name="Picture Placeholder 9">
            <a:extLst>
              <a:ext uri="{FF2B5EF4-FFF2-40B4-BE49-F238E27FC236}">
                <a16:creationId xmlns:a16="http://schemas.microsoft.com/office/drawing/2014/main" id="{3D75A8A3-2A05-EF8E-D160-D7576F5B4275}"/>
              </a:ext>
            </a:extLst>
          </p:cNvPr>
          <p:cNvPicPr>
            <a:picLocks noGrp="1" noChangeAspect="1"/>
          </p:cNvPicPr>
          <p:nvPr>
            <p:ph type="pic" sz="quarter" idx="11"/>
          </p:nvPr>
        </p:nvPicPr>
        <p:blipFill>
          <a:blip r:embed="rId3"/>
          <a:srcRect l="62" r="62"/>
          <a:stretch>
            <a:fillRect/>
          </a:stretch>
        </p:blipFill>
        <p:spPr>
          <a:xfrm>
            <a:off x="8079134" y="3138812"/>
            <a:ext cx="2592000" cy="1584000"/>
          </a:xfrm>
        </p:spPr>
      </p:pic>
      <p:pic>
        <p:nvPicPr>
          <p:cNvPr id="4" name="Picture 4">
            <a:extLst>
              <a:ext uri="{FF2B5EF4-FFF2-40B4-BE49-F238E27FC236}">
                <a16:creationId xmlns:a16="http://schemas.microsoft.com/office/drawing/2014/main" id="{5E2D85D9-974F-51B5-1DC9-9957D3634B1D}"/>
              </a:ext>
            </a:extLst>
          </p:cNvPr>
          <p:cNvPicPr>
            <a:picLocks noChangeAspect="1"/>
          </p:cNvPicPr>
          <p:nvPr/>
        </p:nvPicPr>
        <p:blipFill>
          <a:blip r:embed="rId4"/>
          <a:stretch>
            <a:fillRect/>
          </a:stretch>
        </p:blipFill>
        <p:spPr>
          <a:xfrm>
            <a:off x="7104957" y="162910"/>
            <a:ext cx="4343435" cy="2889270"/>
          </a:xfrm>
          <a:prstGeom prst="rect">
            <a:avLst/>
          </a:prstGeom>
        </p:spPr>
      </p:pic>
      <p:pic>
        <p:nvPicPr>
          <p:cNvPr id="11" name="Picture 12">
            <a:extLst>
              <a:ext uri="{FF2B5EF4-FFF2-40B4-BE49-F238E27FC236}">
                <a16:creationId xmlns:a16="http://schemas.microsoft.com/office/drawing/2014/main" id="{A996B75C-1B28-558D-DEFE-D24EDC6DAB02}"/>
              </a:ext>
            </a:extLst>
          </p:cNvPr>
          <p:cNvPicPr>
            <a:picLocks noChangeAspect="1"/>
          </p:cNvPicPr>
          <p:nvPr/>
        </p:nvPicPr>
        <p:blipFill rotWithShape="1">
          <a:blip r:embed="rId5"/>
          <a:srcRect l="19581" t="2110" r="33034" b="-265"/>
          <a:stretch/>
        </p:blipFill>
        <p:spPr>
          <a:xfrm>
            <a:off x="5171089" y="3138811"/>
            <a:ext cx="2777322" cy="3242585"/>
          </a:xfrm>
          <a:prstGeom prst="rect">
            <a:avLst/>
          </a:prstGeom>
        </p:spPr>
      </p:pic>
      <p:pic>
        <p:nvPicPr>
          <p:cNvPr id="13" name="Picture 13">
            <a:extLst>
              <a:ext uri="{FF2B5EF4-FFF2-40B4-BE49-F238E27FC236}">
                <a16:creationId xmlns:a16="http://schemas.microsoft.com/office/drawing/2014/main" id="{357F4C6D-9252-D4A8-0EDC-75735B558354}"/>
              </a:ext>
            </a:extLst>
          </p:cNvPr>
          <p:cNvPicPr>
            <a:picLocks noChangeAspect="1"/>
          </p:cNvPicPr>
          <p:nvPr/>
        </p:nvPicPr>
        <p:blipFill>
          <a:blip r:embed="rId6"/>
          <a:stretch>
            <a:fillRect/>
          </a:stretch>
        </p:blipFill>
        <p:spPr>
          <a:xfrm>
            <a:off x="7369503" y="4639726"/>
            <a:ext cx="4346027" cy="1589996"/>
          </a:xfrm>
          <a:prstGeom prst="rect">
            <a:avLst/>
          </a:prstGeom>
        </p:spPr>
      </p:pic>
      <p:sp>
        <p:nvSpPr>
          <p:cNvPr id="5" name="Footer Placeholder 2">
            <a:extLst>
              <a:ext uri="{FF2B5EF4-FFF2-40B4-BE49-F238E27FC236}">
                <a16:creationId xmlns:a16="http://schemas.microsoft.com/office/drawing/2014/main" id="{8B830CFD-5025-40C3-B843-634C42C4A443}"/>
              </a:ext>
            </a:extLst>
          </p:cNvPr>
          <p:cNvSpPr txBox="1">
            <a:spLocks/>
          </p:cNvSpPr>
          <p:nvPr/>
        </p:nvSpPr>
        <p:spPr>
          <a:xfrm>
            <a:off x="-971948" y="609737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375889048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AFCFE-65D5-1800-49A8-1EDC7AA7C32E}"/>
              </a:ext>
            </a:extLst>
          </p:cNvPr>
          <p:cNvSpPr>
            <a:spLocks noGrp="1"/>
          </p:cNvSpPr>
          <p:nvPr>
            <p:ph type="ctrTitle"/>
          </p:nvPr>
        </p:nvSpPr>
        <p:spPr>
          <a:xfrm>
            <a:off x="576000" y="707528"/>
            <a:ext cx="3406552" cy="2332556"/>
          </a:xfrm>
        </p:spPr>
        <p:txBody>
          <a:bodyPr/>
          <a:lstStyle/>
          <a:p>
            <a:r>
              <a:rPr lang="en-GB" sz="2000">
                <a:latin typeface="Arial"/>
                <a:cs typeface="Arial"/>
              </a:rPr>
              <a:t>If we do nothing, we estimate that we are a matter of three to four years away from curriculum obscurity. We will lose more teachers and students and the subject will drift to the very margins of the curriculum. </a:t>
            </a:r>
            <a:endParaRPr lang="en-US" sz="2000">
              <a:latin typeface="Arial"/>
              <a:cs typeface="Arial"/>
            </a:endParaRPr>
          </a:p>
        </p:txBody>
      </p:sp>
      <p:sp>
        <p:nvSpPr>
          <p:cNvPr id="3" name="Subtitle 2">
            <a:extLst>
              <a:ext uri="{FF2B5EF4-FFF2-40B4-BE49-F238E27FC236}">
                <a16:creationId xmlns:a16="http://schemas.microsoft.com/office/drawing/2014/main" id="{4B4B1CE4-B184-92D7-E88E-FE45E751C44D}"/>
              </a:ext>
            </a:extLst>
          </p:cNvPr>
          <p:cNvSpPr>
            <a:spLocks noGrp="1"/>
          </p:cNvSpPr>
          <p:nvPr>
            <p:ph type="subTitle" idx="1"/>
          </p:nvPr>
        </p:nvSpPr>
        <p:spPr>
          <a:xfrm>
            <a:off x="576000" y="3194553"/>
            <a:ext cx="3472242" cy="1439948"/>
          </a:xfrm>
        </p:spPr>
        <p:txBody>
          <a:bodyPr vert="horz" lIns="0" tIns="0" rIns="0" bIns="0" rtlCol="0" anchor="t">
            <a:noAutofit/>
          </a:bodyPr>
          <a:lstStyle/>
          <a:p>
            <a:endParaRPr lang="en-GB" sz="2000" dirty="0">
              <a:solidFill>
                <a:schemeClr val="accent4"/>
              </a:solidFill>
              <a:ea typeface="+mn-lt"/>
              <a:cs typeface="+mn-lt"/>
            </a:endParaRPr>
          </a:p>
          <a:p>
            <a:r>
              <a:rPr lang="en-GB" sz="2000" dirty="0">
                <a:ea typeface="+mn-lt"/>
                <a:cs typeface="+mn-lt"/>
              </a:rPr>
              <a:t>For these reasons, I would suggest we need to urgently discuss what reform is required to allow the subject to meet the future needs of our students and then act to make this change happen.</a:t>
            </a:r>
            <a:endParaRPr lang="en-GB" sz="2000" dirty="0">
              <a:cs typeface="Arial"/>
            </a:endParaRPr>
          </a:p>
        </p:txBody>
      </p:sp>
      <p:sp>
        <p:nvSpPr>
          <p:cNvPr id="5" name="Footer Placeholder 2">
            <a:extLst>
              <a:ext uri="{FF2B5EF4-FFF2-40B4-BE49-F238E27FC236}">
                <a16:creationId xmlns:a16="http://schemas.microsoft.com/office/drawing/2014/main" id="{3C40BC6C-A96E-9BDC-6898-7FC4E6A5F3E5}"/>
              </a:ext>
            </a:extLst>
          </p:cNvPr>
          <p:cNvSpPr txBox="1">
            <a:spLocks/>
          </p:cNvSpPr>
          <p:nvPr/>
        </p:nvSpPr>
        <p:spPr>
          <a:xfrm>
            <a:off x="-971948" y="609737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34999073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FFEDC6-3CCB-33D1-27AF-4D352C230E90}"/>
              </a:ext>
            </a:extLst>
          </p:cNvPr>
          <p:cNvSpPr>
            <a:spLocks noGrp="1"/>
          </p:cNvSpPr>
          <p:nvPr>
            <p:ph type="ctrTitle"/>
          </p:nvPr>
        </p:nvSpPr>
        <p:spPr>
          <a:xfrm>
            <a:off x="53707" y="1287961"/>
            <a:ext cx="11762613" cy="2492927"/>
          </a:xfrm>
        </p:spPr>
        <p:txBody>
          <a:bodyPr/>
          <a:lstStyle/>
          <a:p>
            <a:pPr algn="ctr"/>
            <a:r>
              <a:rPr lang="en-GB" sz="5400" dirty="0">
                <a:solidFill>
                  <a:schemeClr val="accent4"/>
                </a:solidFill>
                <a:latin typeface="Arial"/>
                <a:cs typeface="Arial"/>
              </a:rPr>
              <a:t>ACTIONS TAKEN SO FAR</a:t>
            </a:r>
          </a:p>
        </p:txBody>
      </p:sp>
      <p:pic>
        <p:nvPicPr>
          <p:cNvPr id="3" name="Picture 2" descr="Background pattern&#10;&#10;Description automatically generated">
            <a:extLst>
              <a:ext uri="{FF2B5EF4-FFF2-40B4-BE49-F238E27FC236}">
                <a16:creationId xmlns:a16="http://schemas.microsoft.com/office/drawing/2014/main" id="{2F2B6AF4-3A36-9868-FCFD-9F8DD98AD461}"/>
              </a:ext>
            </a:extLst>
          </p:cNvPr>
          <p:cNvPicPr>
            <a:picLocks noChangeAspect="1"/>
          </p:cNvPicPr>
          <p:nvPr/>
        </p:nvPicPr>
        <p:blipFill rotWithShape="1">
          <a:blip r:embed="rId2"/>
          <a:srcRect t="-2477" r="187" b="37891"/>
          <a:stretch/>
        </p:blipFill>
        <p:spPr>
          <a:xfrm>
            <a:off x="230841" y="4463155"/>
            <a:ext cx="11965661" cy="2340776"/>
          </a:xfrm>
          <a:prstGeom prst="rect">
            <a:avLst/>
          </a:prstGeom>
        </p:spPr>
      </p:pic>
    </p:spTree>
    <p:extLst>
      <p:ext uri="{BB962C8B-B14F-4D97-AF65-F5344CB8AC3E}">
        <p14:creationId xmlns:p14="http://schemas.microsoft.com/office/powerpoint/2010/main" val="125459295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30506" y="846770"/>
            <a:ext cx="9144000" cy="986122"/>
          </a:xfrm>
        </p:spPr>
        <p:txBody>
          <a:bodyPr/>
          <a:lstStyle/>
          <a:p>
            <a:r>
              <a:rPr lang="en-GB" dirty="0">
                <a:solidFill>
                  <a:schemeClr val="tx2"/>
                </a:solidFill>
                <a:latin typeface="Arial"/>
                <a:cs typeface="Arial"/>
              </a:rPr>
              <a:t>Actions taken to date (1)</a:t>
            </a:r>
            <a:endParaRPr lang="en-GB" b="0" dirty="0">
              <a:solidFill>
                <a:schemeClr val="tx2"/>
              </a:solidFill>
              <a:latin typeface="Arial"/>
              <a:cs typeface="Arial"/>
            </a:endParaRPr>
          </a:p>
          <a:p>
            <a:endParaRPr lang="en-GB" dirty="0">
              <a:solidFill>
                <a:schemeClr val="tx2"/>
              </a:solidFill>
            </a:endParaRP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78734" y="1826927"/>
            <a:ext cx="6241931" cy="3198182"/>
          </a:xfrm>
        </p:spPr>
        <p:txBody>
          <a:bodyPr vert="horz" lIns="0" tIns="0" rIns="0" bIns="0" rtlCol="0" anchor="t">
            <a:noAutofit/>
          </a:bodyPr>
          <a:lstStyle/>
          <a:p>
            <a:pPr marL="285750" indent="-285750">
              <a:buFont typeface="Arial" panose="020B0604020202020204" pitchFamily="34" charset="0"/>
              <a:buChar char="•"/>
            </a:pPr>
            <a:r>
              <a:rPr lang="en-GB" sz="2000" dirty="0">
                <a:solidFill>
                  <a:schemeClr val="tx2"/>
                </a:solidFill>
                <a:ea typeface="+mn-lt"/>
                <a:cs typeface="+mn-lt"/>
              </a:rPr>
              <a:t>In 2021 working with key partner’s to help fund the work, we commissioned the Education Policy Institute to conduct some research into the current standing of D&amp;T in England. This report was published in March 2022</a:t>
            </a:r>
          </a:p>
          <a:p>
            <a:pPr marL="285750" indent="-285750">
              <a:buFont typeface="Arial" panose="020B0604020202020204" pitchFamily="34" charset="0"/>
              <a:buChar char="•"/>
            </a:pPr>
            <a:r>
              <a:rPr lang="en-GB" sz="2000" b="1" dirty="0">
                <a:solidFill>
                  <a:schemeClr val="tx2"/>
                </a:solidFill>
                <a:ea typeface="+mn-lt"/>
                <a:cs typeface="+mn-lt"/>
                <a:hlinkClick r:id="rId3">
                  <a:extLst>
                    <a:ext uri="{A12FA001-AC4F-418D-AE19-62706E023703}">
                      <ahyp:hlinkClr xmlns:ahyp="http://schemas.microsoft.com/office/drawing/2018/hyperlinkcolor" val="tx"/>
                    </a:ext>
                  </a:extLst>
                </a:hlinkClick>
              </a:rPr>
              <a:t>https://www.data.org.uk/news/new-report-dt-in-schools-fallen-over-last-decade-and-will-continue-without-government-intervention</a:t>
            </a:r>
            <a:endParaRPr lang="en-GB" sz="2000" dirty="0">
              <a:solidFill>
                <a:schemeClr val="tx2"/>
              </a:solidFill>
              <a:cs typeface="Arial"/>
            </a:endParaRPr>
          </a:p>
        </p:txBody>
      </p:sp>
      <p:pic>
        <p:nvPicPr>
          <p:cNvPr id="10" name="Picture 10" descr="Background pattern&#10;&#10;Description automatically generated">
            <a:extLst>
              <a:ext uri="{FF2B5EF4-FFF2-40B4-BE49-F238E27FC236}">
                <a16:creationId xmlns:a16="http://schemas.microsoft.com/office/drawing/2014/main" id="{884A7A51-954D-1DD3-0BD3-4D4A72BE5E0C}"/>
              </a:ext>
            </a:extLst>
          </p:cNvPr>
          <p:cNvPicPr>
            <a:picLocks noChangeAspect="1"/>
          </p:cNvPicPr>
          <p:nvPr/>
        </p:nvPicPr>
        <p:blipFill rotWithShape="1">
          <a:blip r:embed="rId4"/>
          <a:srcRect l="937" r="-1561" b="-5362"/>
          <a:stretch/>
        </p:blipFill>
        <p:spPr>
          <a:xfrm rot="5400000">
            <a:off x="3996413" y="1171110"/>
            <a:ext cx="12438903" cy="3792188"/>
          </a:xfrm>
          <a:prstGeom prst="rect">
            <a:avLst/>
          </a:prstGeom>
        </p:spPr>
      </p:pic>
      <p:pic>
        <p:nvPicPr>
          <p:cNvPr id="5" name="Picture 4" descr="A picture containing graphical user interface&#10;&#10;Description automatically generated">
            <a:extLst>
              <a:ext uri="{FF2B5EF4-FFF2-40B4-BE49-F238E27FC236}">
                <a16:creationId xmlns:a16="http://schemas.microsoft.com/office/drawing/2014/main" id="{82DE218B-D903-D5B8-3FA3-687EDF9FDB59}"/>
              </a:ext>
            </a:extLst>
          </p:cNvPr>
          <p:cNvPicPr>
            <a:picLocks noChangeAspect="1"/>
          </p:cNvPicPr>
          <p:nvPr/>
        </p:nvPicPr>
        <p:blipFill>
          <a:blip r:embed="rId5"/>
          <a:stretch>
            <a:fillRect/>
          </a:stretch>
        </p:blipFill>
        <p:spPr>
          <a:xfrm rot="309803">
            <a:off x="7832926" y="661562"/>
            <a:ext cx="3563866" cy="5070524"/>
          </a:xfrm>
          <a:prstGeom prst="rect">
            <a:avLst/>
          </a:prstGeom>
        </p:spPr>
      </p:pic>
      <p:pic>
        <p:nvPicPr>
          <p:cNvPr id="8" name="Picture 7" descr="Qr code&#10;&#10;Description automatically generated">
            <a:extLst>
              <a:ext uri="{FF2B5EF4-FFF2-40B4-BE49-F238E27FC236}">
                <a16:creationId xmlns:a16="http://schemas.microsoft.com/office/drawing/2014/main" id="{80CA1C26-4B01-AB5C-D47A-87A46A5BE097}"/>
              </a:ext>
            </a:extLst>
          </p:cNvPr>
          <p:cNvPicPr>
            <a:picLocks noChangeAspect="1"/>
          </p:cNvPicPr>
          <p:nvPr/>
        </p:nvPicPr>
        <p:blipFill>
          <a:blip r:embed="rId6"/>
          <a:stretch>
            <a:fillRect/>
          </a:stretch>
        </p:blipFill>
        <p:spPr>
          <a:xfrm>
            <a:off x="6375271" y="4581304"/>
            <a:ext cx="1865863" cy="1876595"/>
          </a:xfrm>
          <a:prstGeom prst="rect">
            <a:avLst/>
          </a:prstGeom>
        </p:spPr>
      </p:pic>
      <p:sp>
        <p:nvSpPr>
          <p:cNvPr id="6" name="Footer Placeholder 2">
            <a:extLst>
              <a:ext uri="{FF2B5EF4-FFF2-40B4-BE49-F238E27FC236}">
                <a16:creationId xmlns:a16="http://schemas.microsoft.com/office/drawing/2014/main" id="{EA288B97-4C75-A15F-0CC2-04DBCE1A5BE6}"/>
              </a:ext>
            </a:extLst>
          </p:cNvPr>
          <p:cNvSpPr txBox="1">
            <a:spLocks/>
          </p:cNvSpPr>
          <p:nvPr/>
        </p:nvSpPr>
        <p:spPr>
          <a:xfrm>
            <a:off x="-971948" y="6097375"/>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2"/>
                </a:solidFill>
              </a:rPr>
              <a:t>Because design and innovation matter</a:t>
            </a:r>
            <a:endParaRPr lang="en-GB" dirty="0">
              <a:solidFill>
                <a:schemeClr val="tx2"/>
              </a:solidFill>
              <a:cs typeface="Arial"/>
            </a:endParaRPr>
          </a:p>
        </p:txBody>
      </p:sp>
      <p:sp>
        <p:nvSpPr>
          <p:cNvPr id="4" name="TextBox 3">
            <a:extLst>
              <a:ext uri="{FF2B5EF4-FFF2-40B4-BE49-F238E27FC236}">
                <a16:creationId xmlns:a16="http://schemas.microsoft.com/office/drawing/2014/main" id="{42681308-EB56-F79D-777B-27D6E10DA20A}"/>
              </a:ext>
            </a:extLst>
          </p:cNvPr>
          <p:cNvSpPr txBox="1"/>
          <p:nvPr/>
        </p:nvSpPr>
        <p:spPr>
          <a:xfrm>
            <a:off x="574275" y="5882166"/>
            <a:ext cx="5062847" cy="430887"/>
          </a:xfrm>
          <a:prstGeom prst="rect">
            <a:avLst/>
          </a:prstGeom>
          <a:noFill/>
        </p:spPr>
        <p:txBody>
          <a:bodyPr wrap="square" rtlCol="0">
            <a:spAutoFit/>
          </a:bodyPr>
          <a:lstStyle/>
          <a:p>
            <a:r>
              <a:rPr lang="en-GB" sz="1100" dirty="0">
                <a:effectLst/>
                <a:latin typeface="Calibri" panose="020F0502020204030204" pitchFamily="34" charset="0"/>
                <a:ea typeface="Calibri" panose="020F0502020204030204" pitchFamily="34" charset="0"/>
                <a:cs typeface="Times New Roman" panose="02020603050405020304" pitchFamily="18" charset="0"/>
              </a:rPr>
              <a:t>Partners for EPI Paper joining the Association were Foster &amp; Partners Architects, The IET,  ERA Foundation, The James Dyson Foundation</a:t>
            </a:r>
          </a:p>
        </p:txBody>
      </p:sp>
    </p:spTree>
    <p:extLst>
      <p:ext uri="{BB962C8B-B14F-4D97-AF65-F5344CB8AC3E}">
        <p14:creationId xmlns:p14="http://schemas.microsoft.com/office/powerpoint/2010/main" val="159691433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78734" y="907224"/>
            <a:ext cx="9144000" cy="986122"/>
          </a:xfrm>
        </p:spPr>
        <p:txBody>
          <a:bodyPr/>
          <a:lstStyle/>
          <a:p>
            <a:r>
              <a:rPr lang="en-GB">
                <a:solidFill>
                  <a:schemeClr val="tx2"/>
                </a:solidFill>
                <a:latin typeface="Arial"/>
                <a:cs typeface="Arial"/>
              </a:rPr>
              <a:t>Actions taken to date (2)</a:t>
            </a:r>
            <a:endParaRPr lang="en-GB" b="0">
              <a:solidFill>
                <a:schemeClr val="tx2"/>
              </a:solidFill>
              <a:latin typeface="Arial"/>
              <a:cs typeface="Arial"/>
            </a:endParaRPr>
          </a:p>
          <a:p>
            <a:endParaRPr lang="en-GB">
              <a:solidFill>
                <a:schemeClr val="tx2"/>
              </a:solidFill>
            </a:endParaRP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78734" y="2107994"/>
            <a:ext cx="6241931" cy="4214172"/>
          </a:xfrm>
        </p:spPr>
        <p:txBody>
          <a:bodyPr vert="horz" lIns="0" tIns="0" rIns="0" bIns="0" rtlCol="0" anchor="t">
            <a:noAutofit/>
          </a:bodyPr>
          <a:lstStyle/>
          <a:p>
            <a:pPr marL="342900" indent="-342900">
              <a:lnSpc>
                <a:spcPct val="100000"/>
              </a:lnSpc>
              <a:spcAft>
                <a:spcPts val="0"/>
              </a:spcAft>
              <a:buFont typeface="Arial,Sans-Serif" panose="020B0604020202020204" pitchFamily="34" charset="0"/>
              <a:buChar char="•"/>
            </a:pPr>
            <a:r>
              <a:rPr lang="en-GB" sz="2000" dirty="0">
                <a:solidFill>
                  <a:schemeClr val="tx2"/>
                </a:solidFill>
                <a:ea typeface="+mn-lt"/>
                <a:cs typeface="+mn-lt"/>
              </a:rPr>
              <a:t>Following the EPI reports publication in late March 2022, we set up a series of roundtable discussions involving subject leaders, headteachers, Trust Executive Heads, business and sector leaders, keeping the Government informed throughout. </a:t>
            </a:r>
            <a:endParaRPr lang="en-US" sz="2000" dirty="0">
              <a:solidFill>
                <a:schemeClr val="tx2"/>
              </a:solidFill>
              <a:ea typeface="+mn-lt"/>
              <a:cs typeface="+mn-lt"/>
            </a:endParaRPr>
          </a:p>
          <a:p>
            <a:pPr marL="342900" indent="-342900">
              <a:lnSpc>
                <a:spcPct val="100000"/>
              </a:lnSpc>
              <a:spcAft>
                <a:spcPts val="0"/>
              </a:spcAft>
              <a:buFont typeface="Arial,Sans-Serif" panose="020B0604020202020204" pitchFamily="34" charset="0"/>
              <a:buChar char="•"/>
            </a:pPr>
            <a:endParaRPr lang="en-GB" sz="2000" dirty="0">
              <a:solidFill>
                <a:schemeClr val="tx2"/>
              </a:solidFill>
              <a:ea typeface="+mn-lt"/>
              <a:cs typeface="+mn-lt"/>
            </a:endParaRPr>
          </a:p>
          <a:p>
            <a:pPr marL="342900" indent="-342900">
              <a:lnSpc>
                <a:spcPct val="100000"/>
              </a:lnSpc>
              <a:spcAft>
                <a:spcPts val="0"/>
              </a:spcAft>
              <a:buFont typeface="Arial,Sans-Serif" panose="020B0604020202020204" pitchFamily="34" charset="0"/>
              <a:buChar char="•"/>
            </a:pPr>
            <a:r>
              <a:rPr lang="en-GB" sz="2000" dirty="0">
                <a:solidFill>
                  <a:schemeClr val="tx2"/>
                </a:solidFill>
                <a:ea typeface="+mn-lt"/>
                <a:cs typeface="+mn-lt"/>
              </a:rPr>
              <a:t>These meetings were held in person and online and culminated in a half-day workshop held at the Royal Academy of Engineering.</a:t>
            </a:r>
            <a:endParaRPr lang="en-GB" dirty="0">
              <a:solidFill>
                <a:schemeClr val="tx2"/>
              </a:solidFill>
              <a:cs typeface="Arial"/>
            </a:endParaRPr>
          </a:p>
          <a:p>
            <a:pPr marL="285750" indent="-285750">
              <a:buFont typeface="Arial" panose="020B0604020202020204" pitchFamily="34" charset="0"/>
              <a:buChar char="•"/>
            </a:pPr>
            <a:endParaRPr lang="en-GB" sz="1800" dirty="0">
              <a:solidFill>
                <a:schemeClr val="tx2"/>
              </a:solidFill>
              <a:cs typeface="Arial"/>
            </a:endParaRPr>
          </a:p>
        </p:txBody>
      </p:sp>
      <p:pic>
        <p:nvPicPr>
          <p:cNvPr id="5" name="Picture Placeholder 11" descr="A picture containing person&#10;&#10;Description automatically generated">
            <a:extLst>
              <a:ext uri="{FF2B5EF4-FFF2-40B4-BE49-F238E27FC236}">
                <a16:creationId xmlns:a16="http://schemas.microsoft.com/office/drawing/2014/main" id="{A6017ED6-2672-D7AB-5F99-70D31FD823AC}"/>
              </a:ext>
            </a:extLst>
          </p:cNvPr>
          <p:cNvPicPr>
            <a:picLocks noChangeAspect="1"/>
          </p:cNvPicPr>
          <p:nvPr/>
        </p:nvPicPr>
        <p:blipFill rotWithShape="1">
          <a:blip r:embed="rId3"/>
          <a:srcRect l="21527" r="30727" b="-141"/>
          <a:stretch/>
        </p:blipFill>
        <p:spPr>
          <a:xfrm>
            <a:off x="7170911" y="-9646"/>
            <a:ext cx="5074036" cy="6906244"/>
          </a:xfrm>
          <a:prstGeom prst="rect">
            <a:avLst/>
          </a:prstGeom>
        </p:spPr>
      </p:pic>
      <p:sp>
        <p:nvSpPr>
          <p:cNvPr id="7" name="Footer Placeholder 2">
            <a:extLst>
              <a:ext uri="{FF2B5EF4-FFF2-40B4-BE49-F238E27FC236}">
                <a16:creationId xmlns:a16="http://schemas.microsoft.com/office/drawing/2014/main" id="{057B73B1-DE49-BB18-1D6C-F8632408D24B}"/>
              </a:ext>
            </a:extLst>
          </p:cNvPr>
          <p:cNvSpPr txBox="1">
            <a:spLocks/>
          </p:cNvSpPr>
          <p:nvPr/>
        </p:nvSpPr>
        <p:spPr>
          <a:xfrm>
            <a:off x="-1036342" y="6097375"/>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9" name="Picture 9" descr="Icon&#10;&#10;Description automatically generated">
            <a:extLst>
              <a:ext uri="{FF2B5EF4-FFF2-40B4-BE49-F238E27FC236}">
                <a16:creationId xmlns:a16="http://schemas.microsoft.com/office/drawing/2014/main" id="{A5762381-474A-3B0D-E06A-E76FBA4B048B}"/>
              </a:ext>
            </a:extLst>
          </p:cNvPr>
          <p:cNvPicPr>
            <a:picLocks noChangeAspect="1"/>
          </p:cNvPicPr>
          <p:nvPr/>
        </p:nvPicPr>
        <p:blipFill>
          <a:blip r:embed="rId4"/>
          <a:stretch>
            <a:fillRect/>
          </a:stretch>
        </p:blipFill>
        <p:spPr>
          <a:xfrm>
            <a:off x="357538" y="4889470"/>
            <a:ext cx="2068011" cy="1427310"/>
          </a:xfrm>
          <a:prstGeom prst="rect">
            <a:avLst/>
          </a:prstGeom>
        </p:spPr>
      </p:pic>
      <p:pic>
        <p:nvPicPr>
          <p:cNvPr id="10" name="Picture 9" descr="Icon&#10;&#10;Description automatically generated">
            <a:extLst>
              <a:ext uri="{FF2B5EF4-FFF2-40B4-BE49-F238E27FC236}">
                <a16:creationId xmlns:a16="http://schemas.microsoft.com/office/drawing/2014/main" id="{B3125BA8-6CA3-6361-258B-07E0BE5FA4C1}"/>
              </a:ext>
            </a:extLst>
          </p:cNvPr>
          <p:cNvPicPr>
            <a:picLocks noChangeAspect="1"/>
          </p:cNvPicPr>
          <p:nvPr/>
        </p:nvPicPr>
        <p:blipFill>
          <a:blip r:embed="rId4"/>
          <a:stretch>
            <a:fillRect/>
          </a:stretch>
        </p:blipFill>
        <p:spPr>
          <a:xfrm rot="5400000">
            <a:off x="6374540" y="576610"/>
            <a:ext cx="2077656" cy="1436955"/>
          </a:xfrm>
          <a:prstGeom prst="rect">
            <a:avLst/>
          </a:prstGeom>
        </p:spPr>
      </p:pic>
    </p:spTree>
    <p:extLst>
      <p:ext uri="{BB962C8B-B14F-4D97-AF65-F5344CB8AC3E}">
        <p14:creationId xmlns:p14="http://schemas.microsoft.com/office/powerpoint/2010/main" val="273875871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5175A-FBCF-8B35-33AC-F8CD080B1727}"/>
              </a:ext>
            </a:extLst>
          </p:cNvPr>
          <p:cNvSpPr>
            <a:spLocks noGrp="1"/>
          </p:cNvSpPr>
          <p:nvPr>
            <p:ph type="title"/>
          </p:nvPr>
        </p:nvSpPr>
        <p:spPr>
          <a:xfrm>
            <a:off x="255810" y="838120"/>
            <a:ext cx="6131274" cy="493798"/>
          </a:xfrm>
        </p:spPr>
        <p:txBody>
          <a:bodyPr/>
          <a:lstStyle/>
          <a:p>
            <a:r>
              <a:rPr lang="en-GB" sz="3200"/>
              <a:t>ACTIONS TAKEN TO DATE (3)</a:t>
            </a:r>
          </a:p>
        </p:txBody>
      </p:sp>
      <p:sp>
        <p:nvSpPr>
          <p:cNvPr id="3" name="Content Placeholder 2">
            <a:extLst>
              <a:ext uri="{FF2B5EF4-FFF2-40B4-BE49-F238E27FC236}">
                <a16:creationId xmlns:a16="http://schemas.microsoft.com/office/drawing/2014/main" id="{58019DA4-FF58-A555-7C17-2F5F1B6ADB20}"/>
              </a:ext>
            </a:extLst>
          </p:cNvPr>
          <p:cNvSpPr>
            <a:spLocks noGrp="1"/>
          </p:cNvSpPr>
          <p:nvPr>
            <p:ph idx="1"/>
          </p:nvPr>
        </p:nvSpPr>
        <p:spPr>
          <a:xfrm>
            <a:off x="429148" y="1714564"/>
            <a:ext cx="4928589" cy="2848293"/>
          </a:xfrm>
        </p:spPr>
        <p:txBody>
          <a:bodyPr vert="horz" lIns="0" tIns="0" rIns="0" bIns="0" rtlCol="0" anchor="t">
            <a:noAutofit/>
          </a:bodyPr>
          <a:lstStyle/>
          <a:p>
            <a:pPr marL="342900" indent="-342900">
              <a:buFont typeface="Arial" panose="020B0604020202020204" pitchFamily="34" charset="0"/>
              <a:buChar char="•"/>
            </a:pPr>
            <a:r>
              <a:rPr lang="en-GB" dirty="0"/>
              <a:t>The recommendations from these roundtable meetings were then taken on the road to meet teachers in nine cities over a period of three weeks. This meeting cycle culminated in an online meeting that had over sixty teachers in attendance. </a:t>
            </a:r>
            <a:endParaRPr lang="en-GB" dirty="0">
              <a:cs typeface="Arial"/>
            </a:endParaRP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dirty="0"/>
              <a:t>Over three hundred teachers were consulted in total.</a:t>
            </a:r>
            <a:endParaRPr lang="en-GB" dirty="0">
              <a:cs typeface="Arial"/>
            </a:endParaRPr>
          </a:p>
        </p:txBody>
      </p:sp>
      <p:pic>
        <p:nvPicPr>
          <p:cNvPr id="7" name="Picture 6" descr="A picture containing person, indoor&#10;&#10;Description automatically generated">
            <a:extLst>
              <a:ext uri="{FF2B5EF4-FFF2-40B4-BE49-F238E27FC236}">
                <a16:creationId xmlns:a16="http://schemas.microsoft.com/office/drawing/2014/main" id="{ED596452-24E0-F628-6394-0EB94DDFC000}"/>
              </a:ext>
            </a:extLst>
          </p:cNvPr>
          <p:cNvPicPr>
            <a:picLocks noChangeAspect="1"/>
          </p:cNvPicPr>
          <p:nvPr/>
        </p:nvPicPr>
        <p:blipFill rotWithShape="1">
          <a:blip r:embed="rId3"/>
          <a:srcRect l="20213" b="1743"/>
          <a:stretch/>
        </p:blipFill>
        <p:spPr>
          <a:xfrm>
            <a:off x="6215998" y="1"/>
            <a:ext cx="5976001" cy="3951272"/>
          </a:xfrm>
          <a:prstGeom prst="rect">
            <a:avLst/>
          </a:prstGeom>
        </p:spPr>
      </p:pic>
      <p:pic>
        <p:nvPicPr>
          <p:cNvPr id="11" name="Picture Placeholder 10" descr="A picture containing telescope, light&#10;&#10;Description automatically generated">
            <a:extLst>
              <a:ext uri="{FF2B5EF4-FFF2-40B4-BE49-F238E27FC236}">
                <a16:creationId xmlns:a16="http://schemas.microsoft.com/office/drawing/2014/main" id="{49EDF0FC-C44A-16A7-2A1A-D56E4A28BBE8}"/>
              </a:ext>
            </a:extLst>
          </p:cNvPr>
          <p:cNvPicPr>
            <a:picLocks noGrp="1" noChangeAspect="1"/>
          </p:cNvPicPr>
          <p:nvPr>
            <p:ph type="pic" sz="quarter" idx="10"/>
          </p:nvPr>
        </p:nvPicPr>
        <p:blipFill>
          <a:blip r:embed="rId4"/>
          <a:srcRect l="20957" r="20957"/>
          <a:stretch>
            <a:fillRect/>
          </a:stretch>
        </p:blipFill>
        <p:spPr/>
      </p:pic>
      <p:sp>
        <p:nvSpPr>
          <p:cNvPr id="5" name="Footer Placeholder 2">
            <a:extLst>
              <a:ext uri="{FF2B5EF4-FFF2-40B4-BE49-F238E27FC236}">
                <a16:creationId xmlns:a16="http://schemas.microsoft.com/office/drawing/2014/main" id="{CE285231-EEA7-012D-D988-AB2ABDBB66F5}"/>
              </a:ext>
            </a:extLst>
          </p:cNvPr>
          <p:cNvSpPr txBox="1">
            <a:spLocks/>
          </p:cNvSpPr>
          <p:nvPr/>
        </p:nvSpPr>
        <p:spPr>
          <a:xfrm>
            <a:off x="-971948" y="6097375"/>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6" name="Picture 7" descr="Background pattern&#10;&#10;Description automatically generated">
            <a:extLst>
              <a:ext uri="{FF2B5EF4-FFF2-40B4-BE49-F238E27FC236}">
                <a16:creationId xmlns:a16="http://schemas.microsoft.com/office/drawing/2014/main" id="{1F666D81-4E07-5395-9212-E381BA60566A}"/>
              </a:ext>
            </a:extLst>
          </p:cNvPr>
          <p:cNvPicPr>
            <a:picLocks noChangeAspect="1"/>
          </p:cNvPicPr>
          <p:nvPr/>
        </p:nvPicPr>
        <p:blipFill>
          <a:blip r:embed="rId5"/>
          <a:stretch>
            <a:fillRect/>
          </a:stretch>
        </p:blipFill>
        <p:spPr>
          <a:xfrm>
            <a:off x="4681471" y="4627457"/>
            <a:ext cx="7411790" cy="2228748"/>
          </a:xfrm>
          <a:prstGeom prst="rect">
            <a:avLst/>
          </a:prstGeom>
        </p:spPr>
      </p:pic>
      <p:sp>
        <p:nvSpPr>
          <p:cNvPr id="4" name="TextBox 3">
            <a:extLst>
              <a:ext uri="{FF2B5EF4-FFF2-40B4-BE49-F238E27FC236}">
                <a16:creationId xmlns:a16="http://schemas.microsoft.com/office/drawing/2014/main" id="{3F98B20E-E0B1-C2AD-E842-F50CD4B5C367}"/>
              </a:ext>
            </a:extLst>
          </p:cNvPr>
          <p:cNvSpPr txBox="1"/>
          <p:nvPr/>
        </p:nvSpPr>
        <p:spPr>
          <a:xfrm>
            <a:off x="429148" y="5797293"/>
            <a:ext cx="3764478" cy="600164"/>
          </a:xfrm>
          <a:prstGeom prst="rect">
            <a:avLst/>
          </a:prstGeom>
          <a:noFill/>
        </p:spPr>
        <p:txBody>
          <a:bodyPr wrap="square" rtlCol="0">
            <a:spAutoFit/>
          </a:bodyPr>
          <a:lstStyle/>
          <a:p>
            <a:r>
              <a:rPr lang="en-GB" sz="1100" i="1" dirty="0">
                <a:effectLst/>
                <a:latin typeface="Calibri" panose="020F0502020204030204" pitchFamily="34" charset="0"/>
                <a:ea typeface="Calibri" panose="020F0502020204030204" pitchFamily="34" charset="0"/>
                <a:cs typeface="Times New Roman" panose="02020603050405020304" pitchFamily="18" charset="0"/>
              </a:rPr>
              <a:t>Brighton, London, Birmingham, Manchester, Liverpool, Norwich, Newcastle, Bristol, Cardiff. Ending with an online session with over 60 attending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061566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theme/theme1.xml><?xml version="1.0" encoding="utf-8"?>
<a:theme xmlns:a="http://schemas.openxmlformats.org/drawingml/2006/main" name="Office Theme">
  <a:themeElements>
    <a:clrScheme name="DandT">
      <a:dk1>
        <a:srgbClr val="000000"/>
      </a:dk1>
      <a:lt1>
        <a:srgbClr val="FFFFFF"/>
      </a:lt1>
      <a:dk2>
        <a:srgbClr val="0A303F"/>
      </a:dk2>
      <a:lt2>
        <a:srgbClr val="E7E6E6"/>
      </a:lt2>
      <a:accent1>
        <a:srgbClr val="F97369"/>
      </a:accent1>
      <a:accent2>
        <a:srgbClr val="07E298"/>
      </a:accent2>
      <a:accent3>
        <a:srgbClr val="FAB8D9"/>
      </a:accent3>
      <a:accent4>
        <a:srgbClr val="DCFFFF"/>
      </a:accent4>
      <a:accent5>
        <a:srgbClr val="00BACE"/>
      </a:accent5>
      <a:accent6>
        <a:srgbClr val="C238B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ndT" id="{BB151128-7B21-4942-A59B-368685A2A4E1}" vid="{4F7D9008-6879-B043-A756-2AF003936E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DandT</Template>
  <TotalTime>1991</TotalTime>
  <Words>3371</Words>
  <Application>Microsoft Macintosh PowerPoint</Application>
  <PresentationFormat>Widescreen</PresentationFormat>
  <Paragraphs>227</Paragraphs>
  <Slides>31</Slides>
  <Notes>28</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Arial,Sans-Serif</vt:lpstr>
      <vt:lpstr>Calibri</vt:lpstr>
      <vt:lpstr>Office Theme</vt:lpstr>
      <vt:lpstr>Reimagining Design and Technology education</vt:lpstr>
      <vt:lpstr>PowerPoint Presentation</vt:lpstr>
      <vt:lpstr>We initially filled the role of providing craft and home skills. Woodwork, metalwork, technical drawing, cooking and handicraft.  CDT emerged in the 80s and introduced a greater emphasis on design. Textiles and food technology developed alongside and integral to this offer but with separate Level 2/3 Quals.  Design and technology emerged with the new National Curriculum in 1988. A combined KS1/2 and 3 but separating into specialisms at KS4 and KS5.  The ‘new’ specifications for D&amp;T came into effect in 2015. Textiles was incorporated into this offer, and Food Technology became Food and Nutrition at GCSE only (No level 3 spec).   </vt:lpstr>
      <vt:lpstr>Design and technology in schools is in a state of national neglect.   In 2003 we had 430,000 GCSE entries and over 20,000 at A Level.   Now 78,000 and just over 10,000.  In 2009 we had 14,800 trained and qualified teachers, this number is now estimated at 6,500.  The subject has lacked leadership and direction.   Meanwhile, design alone contributed £97 Billion to GDP last year. This figure rises to over £600 Billion when engineering and manufacturing are added to this total. Together these sectors employ 1:8 of the UK workforce.</vt:lpstr>
      <vt:lpstr>If we do nothing, we estimate that we are a matter of three to four years away from curriculum obscurity. We will lose more teachers and students and the subject will drift to the very margins of the curriculum. </vt:lpstr>
      <vt:lpstr>ACTIONS TAKEN SO FAR</vt:lpstr>
      <vt:lpstr>Actions taken to date (1) </vt:lpstr>
      <vt:lpstr>Actions taken to date (2) </vt:lpstr>
      <vt:lpstr>ACTIONS TAKEN TO DATE (3)</vt:lpstr>
      <vt:lpstr>ACTIONS TAKEN TO DATE (4)</vt:lpstr>
      <vt:lpstr>MAIN ACTION POINTS FROM THE REIMAGINING D&amp;T REPORT</vt:lpstr>
      <vt:lpstr>CALLS FOR ACTION FROM GOVERNMENT</vt:lpstr>
      <vt:lpstr>PowerPoint Presentation</vt:lpstr>
      <vt:lpstr>So where to from here?</vt:lpstr>
      <vt:lpstr>    </vt:lpstr>
      <vt:lpstr>PowerPoint Presentation</vt:lpstr>
      <vt:lpstr>“Using creativity and imagination, pupils design and make products that solve real and relevant problems within a variety of contexts, considering their own and others’ needs, wants and values. They acquire a broad range of subject knowledge and draw on disciplines such as mathematics, science, engineering, computing and art. Pupils learn how to take risks, becoming resourceful, innovative, enterprising and capable citizens. Through the evaluation of past and present design and technology, they develop a critical understanding of its impact on daily life and the wider world.”</vt:lpstr>
      <vt:lpstr>PowerPoint Presentation</vt:lpstr>
      <vt:lpstr>We are working to add context to KS3 learning by working with business and industry to take real problems they are currently facing and packaging these with suitable resources (including video content) that students can use to develop their knowledge, skills and understanding of the importance of the subject.   Sustainability, net-zero and the need for a circular economy to be given prominence in teacher training and study.   Students to concentrate on identifying problems, researching and experimenting, iterating and testing potential solutions before designing a prototype solution to a problem. ‘Human skills’ to be developed alongside subject knowledge and skills.’</vt:lpstr>
      <vt:lpstr>PowerPoint Presentation</vt:lpstr>
      <vt:lpstr>    </vt:lpstr>
      <vt:lpstr>KS4 THOUGHTS  AND PROPOSALS</vt:lpstr>
      <vt:lpstr>PowerPoint Presentation</vt:lpstr>
      <vt:lpstr>The Non-examined assessment (NEA) 50%</vt:lpstr>
      <vt:lpstr>PowerPoint Presentation</vt:lpstr>
      <vt:lpstr>PRODUCT DESIGN TASK 90Mins (Option 1)</vt:lpstr>
      <vt:lpstr>Proposed student investigation (25%) Option 2</vt:lpstr>
      <vt:lpstr>Specialisation (Option 3)</vt:lpstr>
      <vt:lpstr>   You are seeing this before public release.   This is very much a ‘work in progress’ as we seek to save our subject. Our priorities this year as an Association are to:  Build our Blueprint 1000 membership to 40+, bringing education and  industry closer together.  Further digitise our professional development and our ‘offer’ to members.  Lobbying and leading subject change.  I welcome feedback, both positive and developmental.</vt:lpstr>
      <vt:lpstr>“The very future of the world that we live in lies in the hands of our young people. The solutions are there; we just need to encourage them of the importance of creativity, problem-solving and believing in their own potential”  Will Butler-Adams Chief Executive Brompton Bicycles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to go here</dc:title>
  <dc:creator>Debbie Woodbridge</dc:creator>
  <cp:lastModifiedBy>Tony Ryan</cp:lastModifiedBy>
  <cp:revision>439</cp:revision>
  <dcterms:created xsi:type="dcterms:W3CDTF">2022-10-07T10:15:47Z</dcterms:created>
  <dcterms:modified xsi:type="dcterms:W3CDTF">2023-04-27T16:16:20Z</dcterms:modified>
</cp:coreProperties>
</file>